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svg" ContentType="image/svg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0376f3743134853" /><Relationship Type="http://schemas.openxmlformats.org/officeDocument/2006/relationships/extended-properties" Target="/docProps/app.xml" Id="R3fe49af6f6514c71" /><Relationship Type="http://schemas.openxmlformats.org/officeDocument/2006/relationships/officeDocument" Target="/ppt/presentation.xml" Id="R1f271109fa1d4b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f2e6c673749cb"/>
  </p:sldMasterIdLst>
  <p:notesMasterIdLst>
    <p:notesMasterId xmlns:r="http://schemas.openxmlformats.org/officeDocument/2006/relationships" r:id="Rf9f1784e2ab84446"/>
  </p:notesMasterIdLst>
  <p:sldIdLst>
    <p:sldId xmlns:r="http://schemas.openxmlformats.org/officeDocument/2006/relationships" id="256" r:id="R67219c840f2441d0"/>
    <p:sldId xmlns:r="http://schemas.openxmlformats.org/officeDocument/2006/relationships" id="257" r:id="Rac7d38ce363a42a5"/>
    <p:sldId xmlns:r="http://schemas.openxmlformats.org/officeDocument/2006/relationships" id="258" r:id="R1fabc2e547654511"/>
    <p:sldId xmlns:r="http://schemas.openxmlformats.org/officeDocument/2006/relationships" id="259" r:id="R67dcc27851c945e8"/>
    <p:sldId xmlns:r="http://schemas.openxmlformats.org/officeDocument/2006/relationships" id="260" r:id="R1178aa61642a476a"/>
    <p:sldId xmlns:r="http://schemas.openxmlformats.org/officeDocument/2006/relationships" id="261" r:id="R00b56dcdb5324f5d"/>
    <p:sldId xmlns:r="http://schemas.openxmlformats.org/officeDocument/2006/relationships" id="262" r:id="R8772d62a34ba44e5"/>
    <p:sldId xmlns:r="http://schemas.openxmlformats.org/officeDocument/2006/relationships" id="263" r:id="R6767f3261c7d473f"/>
    <p:sldId xmlns:r="http://schemas.openxmlformats.org/officeDocument/2006/relationships" id="264" r:id="Rc35beae3b4a4468d"/>
    <p:sldId xmlns:r="http://schemas.openxmlformats.org/officeDocument/2006/relationships" id="265" r:id="R260cddfc3d444bd3"/>
    <p:sldId xmlns:r="http://schemas.openxmlformats.org/officeDocument/2006/relationships" id="266" r:id="R7ed62bbc3a52470f"/>
    <p:sldId xmlns:r="http://schemas.openxmlformats.org/officeDocument/2006/relationships" id="267" r:id="Rfeb087b4735448a4"/>
    <p:sldId xmlns:r="http://schemas.openxmlformats.org/officeDocument/2006/relationships" id="268" r:id="R4dd8ad20f1d24d81"/>
    <p:sldId xmlns:r="http://schemas.openxmlformats.org/officeDocument/2006/relationships" id="269" r:id="R562909ee534b40bc"/>
    <p:sldId xmlns:r="http://schemas.openxmlformats.org/officeDocument/2006/relationships" id="270" r:id="R89e33cbddf574e32"/>
    <p:sldId xmlns:r="http://schemas.openxmlformats.org/officeDocument/2006/relationships" id="271" r:id="Rb3b20f2364d342f2"/>
    <p:sldId xmlns:r="http://schemas.openxmlformats.org/officeDocument/2006/relationships" id="272" r:id="R835704154c414e33"/>
    <p:sldId xmlns:r="http://schemas.openxmlformats.org/officeDocument/2006/relationships" id="273" r:id="Re80415e638b5429f"/>
    <p:sldId xmlns:r="http://schemas.openxmlformats.org/officeDocument/2006/relationships" id="274" r:id="R865fb722ca544221"/>
    <p:sldId xmlns:r="http://schemas.openxmlformats.org/officeDocument/2006/relationships" id="275" r:id="R15616a0aa1154dc5"/>
    <p:sldId xmlns:r="http://schemas.openxmlformats.org/officeDocument/2006/relationships" id="276" r:id="R35f4b0334e874113"/>
    <p:sldId xmlns:r="http://schemas.openxmlformats.org/officeDocument/2006/relationships" id="277" r:id="R057259f3683241e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1ffda5f308d4883" /><Relationship Type="http://schemas.openxmlformats.org/officeDocument/2006/relationships/slideMaster" Target="/ppt/slideMasters/slideMaster1.xml" Id="R387f2e6c673749cb" /><Relationship Type="http://schemas.openxmlformats.org/officeDocument/2006/relationships/notesMaster" Target="/ppt/notesMasters/notesMaster1.xml" Id="Rf9f1784e2ab84446" /><Relationship Type="http://schemas.openxmlformats.org/officeDocument/2006/relationships/presProps" Target="/ppt/presProps.xml" Id="R20bdf240f92047d5" /><Relationship Type="http://schemas.openxmlformats.org/officeDocument/2006/relationships/tableStyles" Target="/ppt/tableStyles.xml" Id="Rce27c4f577914851" /><Relationship Type="http://schemas.openxmlformats.org/officeDocument/2006/relationships/slide" Target="/ppt/slides/slide1.xml" Id="R67219c840f2441d0" /><Relationship Type="http://schemas.openxmlformats.org/officeDocument/2006/relationships/slide" Target="/ppt/slides/slide2.xml" Id="Rac7d38ce363a42a5" /><Relationship Type="http://schemas.openxmlformats.org/officeDocument/2006/relationships/slide" Target="/ppt/slides/slide3.xml" Id="R1fabc2e547654511" /><Relationship Type="http://schemas.openxmlformats.org/officeDocument/2006/relationships/slide" Target="/ppt/slides/slide4.xml" Id="R67dcc27851c945e8" /><Relationship Type="http://schemas.openxmlformats.org/officeDocument/2006/relationships/slide" Target="/ppt/slides/slide5.xml" Id="R1178aa61642a476a" /><Relationship Type="http://schemas.openxmlformats.org/officeDocument/2006/relationships/slide" Target="/ppt/slides/slide6.xml" Id="R00b56dcdb5324f5d" /><Relationship Type="http://schemas.openxmlformats.org/officeDocument/2006/relationships/slide" Target="/ppt/slides/slide7.xml" Id="R8772d62a34ba44e5" /><Relationship Type="http://schemas.openxmlformats.org/officeDocument/2006/relationships/slide" Target="/ppt/slides/slide8.xml" Id="R6767f3261c7d473f" /><Relationship Type="http://schemas.openxmlformats.org/officeDocument/2006/relationships/slide" Target="/ppt/slides/slide9.xml" Id="Rc35beae3b4a4468d" /><Relationship Type="http://schemas.openxmlformats.org/officeDocument/2006/relationships/slide" Target="/ppt/slides/slide10.xml" Id="R260cddfc3d444bd3" /><Relationship Type="http://schemas.openxmlformats.org/officeDocument/2006/relationships/slide" Target="/ppt/slides/slide11.xml" Id="R7ed62bbc3a52470f" /><Relationship Type="http://schemas.openxmlformats.org/officeDocument/2006/relationships/slide" Target="/ppt/slides/slide12.xml" Id="Rfeb087b4735448a4" /><Relationship Type="http://schemas.openxmlformats.org/officeDocument/2006/relationships/slide" Target="/ppt/slides/slide13.xml" Id="R4dd8ad20f1d24d81" /><Relationship Type="http://schemas.openxmlformats.org/officeDocument/2006/relationships/slide" Target="/ppt/slides/slide14.xml" Id="R562909ee534b40bc" /><Relationship Type="http://schemas.openxmlformats.org/officeDocument/2006/relationships/slide" Target="/ppt/slides/slide15.xml" Id="R89e33cbddf574e32" /><Relationship Type="http://schemas.openxmlformats.org/officeDocument/2006/relationships/slide" Target="/ppt/slides/slide16.xml" Id="Rb3b20f2364d342f2" /><Relationship Type="http://schemas.openxmlformats.org/officeDocument/2006/relationships/slide" Target="/ppt/slides/slide17.xml" Id="R835704154c414e33" /><Relationship Type="http://schemas.openxmlformats.org/officeDocument/2006/relationships/slide" Target="/ppt/slides/slide18.xml" Id="Re80415e638b5429f" /><Relationship Type="http://schemas.openxmlformats.org/officeDocument/2006/relationships/slide" Target="/ppt/slides/slide19.xml" Id="R865fb722ca544221" /><Relationship Type="http://schemas.openxmlformats.org/officeDocument/2006/relationships/slide" Target="/ppt/slides/slide20.xml" Id="R15616a0aa1154dc5" /><Relationship Type="http://schemas.openxmlformats.org/officeDocument/2006/relationships/slide" Target="/ppt/slides/slide21.xml" Id="R35f4b0334e874113" /><Relationship Type="http://schemas.openxmlformats.org/officeDocument/2006/relationships/slide" Target="/ppt/slides/slide22.xml" Id="R057259f3683241e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21e310ce60a415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3cee37ab3204221" /><Relationship Type="http://schemas.openxmlformats.org/officeDocument/2006/relationships/notesMaster" Target="/ppt/notesMasters/notesMaster1.xml" Id="Rffbe0b42e63d4ef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dacaa62b61f4dbe" /><Relationship Type="http://schemas.openxmlformats.org/officeDocument/2006/relationships/notesMaster" Target="/ppt/notesMasters/notesMaster1.xml" Id="Ra654bff82f114d6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dfb24bdfd314b17" /><Relationship Type="http://schemas.openxmlformats.org/officeDocument/2006/relationships/notesMaster" Target="/ppt/notesMasters/notesMaster1.xml" Id="R3f06097188a34e3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dd9085da52d4486" /><Relationship Type="http://schemas.openxmlformats.org/officeDocument/2006/relationships/notesMaster" Target="/ppt/notesMasters/notesMaster1.xml" Id="Rd785ae862f86494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e3ea4109676413e" /><Relationship Type="http://schemas.openxmlformats.org/officeDocument/2006/relationships/notesMaster" Target="/ppt/notesMasters/notesMaster1.xml" Id="R4455567b5d3c4b2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c4e10cabc3846d9" /><Relationship Type="http://schemas.openxmlformats.org/officeDocument/2006/relationships/notesMaster" Target="/ppt/notesMasters/notesMaster1.xml" Id="R2fba073ad3ed477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fc90c5684d64d10" /><Relationship Type="http://schemas.openxmlformats.org/officeDocument/2006/relationships/notesMaster" Target="/ppt/notesMasters/notesMaster1.xml" Id="R741348092a43404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7c5c174a869451c" /><Relationship Type="http://schemas.openxmlformats.org/officeDocument/2006/relationships/notesMaster" Target="/ppt/notesMasters/notesMaster1.xml" Id="R32095a5e7acd453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a32176a24244807" /><Relationship Type="http://schemas.openxmlformats.org/officeDocument/2006/relationships/notesMaster" Target="/ppt/notesMasters/notesMaster1.xml" Id="Rca933fa330f04be7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9355e7d8d9145c8" /><Relationship Type="http://schemas.openxmlformats.org/officeDocument/2006/relationships/notesMaster" Target="/ppt/notesMasters/notesMaster1.xml" Id="R90283486233d4f1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efd59b6f39e84ea7" /><Relationship Type="http://schemas.openxmlformats.org/officeDocument/2006/relationships/notesMaster" Target="/ppt/notesMasters/notesMaster1.xml" Id="R4e79c5d1779d461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17a6ce66193404f" /><Relationship Type="http://schemas.openxmlformats.org/officeDocument/2006/relationships/notesMaster" Target="/ppt/notesMasters/notesMaster1.xml" Id="R04a4a4dc3e8e472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22a298e252fa4c8b" /><Relationship Type="http://schemas.openxmlformats.org/officeDocument/2006/relationships/notesMaster" Target="/ppt/notesMasters/notesMaster1.xml" Id="R265eb1fb86b84fac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1831caa65b7248c5" /><Relationship Type="http://schemas.openxmlformats.org/officeDocument/2006/relationships/notesMaster" Target="/ppt/notesMasters/notesMaster1.xml" Id="Rceba8cdd1dcb4168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e0d9163da00e446b" /><Relationship Type="http://schemas.openxmlformats.org/officeDocument/2006/relationships/notesMaster" Target="/ppt/notesMasters/notesMaster1.xml" Id="Rf59acc28a9b74bc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5b2639605e242bf" /><Relationship Type="http://schemas.openxmlformats.org/officeDocument/2006/relationships/notesMaster" Target="/ppt/notesMasters/notesMaster1.xml" Id="R5f690b5d0ad949f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5ba1ff941f545e7" /><Relationship Type="http://schemas.openxmlformats.org/officeDocument/2006/relationships/notesMaster" Target="/ppt/notesMasters/notesMaster1.xml" Id="Rb382d14bc6c7408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f13a52e02f3436a" /><Relationship Type="http://schemas.openxmlformats.org/officeDocument/2006/relationships/notesMaster" Target="/ppt/notesMasters/notesMaster1.xml" Id="R7f237ad83ae9467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1602716502045bb" /><Relationship Type="http://schemas.openxmlformats.org/officeDocument/2006/relationships/notesMaster" Target="/ppt/notesMasters/notesMaster1.xml" Id="Rd94a93506924435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d0b3a085eb84059" /><Relationship Type="http://schemas.openxmlformats.org/officeDocument/2006/relationships/notesMaster" Target="/ppt/notesMasters/notesMaster1.xml" Id="R5016ea4cae874fe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ecf56e4de404591" /><Relationship Type="http://schemas.openxmlformats.org/officeDocument/2006/relationships/notesMaster" Target="/ppt/notesMasters/notesMaster1.xml" Id="Rdafdc4e626264b9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3f007b7d0d24aa7" /><Relationship Type="http://schemas.openxmlformats.org/officeDocument/2006/relationships/notesMaster" Target="/ppt/notesMasters/notesMaster1.xml" Id="R356c767491254bd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Introduce the identity as an evolution: the trusted TurnKey mark remains unchanged while the surrounding system becomes clearer, lighter and more modern.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/Users/kristinkirchner/Library/CloudStorage/OneDrive-LocalandCo/Projects/Brand CI/TurnKey Brand Hub/public/brand/turnkey-logo.png</a:t>
            </a:r>
          </a:p>
          <a:p xmlns:a="http://schemas.openxmlformats.org/drawingml/2006/main">
            <a:r>
              <a:t>- /Users/kristinkirchner/Library/CloudStorage/OneDrive-LocalandCo/Projects/Brand CI/TurnKey Brand Hub/public/photography/field-monitoring-quarry.png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grid is intentionally flexible. The rule is not symmetry for its own sake; the rule is one clear reading priority and consistent alignment.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Photography should feel observed and purposeful, not posed. Product accuracy and credible working context remain essential.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/Users/kristinkirchner/Library/CloudStorage/OneDrive-LocalandCo/Projects/Brand CI/TurnKey Brand Hub/public/photography/field-monitoring-quarry.png</a:t>
            </a:r>
          </a:p>
          <a:p xmlns:a="http://schemas.openxmlformats.org/drawingml/2006/main">
            <a:r>
              <a:t>- /Users/kristinkirchner/Library/CloudStorage/OneDrive-LocalandCo/Projects/Brand CI/TurnKey Brand Hub/public/photography/calibration-lab.png</a:t>
            </a:r>
          </a:p>
          <a:p xmlns:a="http://schemas.openxmlformats.org/drawingml/2006/main">
            <a:r>
              <a:t>- /Users/kristinkirchner/Library/CloudStorage/OneDrive-LocalandCo/Projects/Brand CI/TurnKey Brand Hub/public/photography/air-monitoring-urban.png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support system uses a consistent 1.5–1.65 px open line style. Meanings remain stable across the brand hub, presentations and product communication.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https://lucide.dev/</a:t>
            </a:r>
          </a:p>
          <a:p xmlns:a="http://schemas.openxmlformats.org/drawingml/2006/main">
            <a:r>
              <a:t>- /Users/kristinkirchner/Library/CloudStorage/OneDrive-LocalandCo/Projects/Brand CI/TurnKey Brand Hub/public/licences/Lucide-LICENSE.txt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graphic language echoes measurement without mimicking a specific instrument display or inventing data.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one practical idea per sentence. Avoid inflated claims, unnecessary jargon and generic technology language.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https://turnkey-instruments.com/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current public catalogue contains 24 products. Family labels organise the range for navigation; product names remain as published.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https://turnkey-instruments.com/wp-json/wc/store/v1/products?per_page=100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Names and product images follow the current TurnKey catalogue. Product detail and compatibility are expanded in the brand hub.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https://turnkey-instruments.com/product/dustlight-personal-dust-monitor/</a:t>
            </a:r>
          </a:p>
          <a:p xmlns:a="http://schemas.openxmlformats.org/drawingml/2006/main">
            <a:r>
              <a:t>- https://turnkey-instruments.com/product/ipm-portable/</a:t>
            </a:r>
          </a:p>
          <a:p xmlns:a="http://schemas.openxmlformats.org/drawingml/2006/main">
            <a:r>
              <a:t>- https://turnkey-instruments.com/product/ipmplus/</a:t>
            </a:r>
          </a:p>
          <a:p xmlns:a="http://schemas.openxmlformats.org/drawingml/2006/main">
            <a:r>
              <a:t>- https://turnkey-instruments.com/product/topas/</a:t>
            </a:r>
          </a:p>
          <a:p xmlns:a="http://schemas.openxmlformats.org/drawingml/2006/main">
            <a:r>
              <a:t>- https://turnkey-instruments.com/product/dustmate/</a:t>
            </a:r>
          </a:p>
          <a:p xmlns:a="http://schemas.openxmlformats.org/drawingml/2006/main">
            <a:r>
              <a:t>- https://turnkey-instruments.com/product/osiris/</a:t>
            </a:r>
          </a:p>
          <a:p xmlns:a="http://schemas.openxmlformats.org/drawingml/2006/main">
            <a:r>
              <a:t>- https://turnkey-instruments.com/product/igasair/</a:t>
            </a:r>
          </a:p>
          <a:p xmlns:a="http://schemas.openxmlformats.org/drawingml/2006/main">
            <a:r>
              <a:t>- https://turnkey-instruments.com/product/ivibe-seismic/</a:t>
            </a:r>
          </a:p>
          <a:p xmlns:a="http://schemas.openxmlformats.org/drawingml/2006/main">
            <a:r>
              <a:t>- https://turnkey-instruments.com/product/idb/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blue to signal the connected layer. Do not imply universal compatibility; name the product and its supported route.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https://turnkey-instruments.com/product/web-server/</a:t>
            </a:r>
          </a:p>
          <a:p xmlns:a="http://schemas.openxmlformats.org/drawingml/2006/main">
            <a:r>
              <a:t>- https://turnkey-instruments.com/product/airqweb/</a:t>
            </a:r>
          </a:p>
          <a:p xmlns:a="http://schemas.openxmlformats.org/drawingml/2006/main">
            <a:r>
              <a:t>- https://turnkey-instruments.com/product/airq-software/</a:t>
            </a:r>
          </a:p>
          <a:p xmlns:a="http://schemas.openxmlformats.org/drawingml/2006/main">
            <a:r>
              <a:t>- https://turnkey-instruments.com/product/alarmbox/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brake range includes instruments and reporting software for road, fleet, agricultural and off-road use. Keep approvals and compatibility product-specific.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https://turnkey-instruments.com/product/winsim/</a:t>
            </a:r>
          </a:p>
          <a:p xmlns:a="http://schemas.openxmlformats.org/drawingml/2006/main">
            <a:r>
              <a:t>- https://turnkey-instruments.com/product/simret-f2/</a:t>
            </a:r>
          </a:p>
          <a:p xmlns:a="http://schemas.openxmlformats.org/drawingml/2006/main">
            <a:r>
              <a:t>- https://turnkey-instruments.com/product/simret-4000/</a:t>
            </a:r>
          </a:p>
          <a:p xmlns:a="http://schemas.openxmlformats.org/drawingml/2006/main">
            <a:r>
              <a:t>- https://turnkey-instruments.com/product/agricultural-brakesafe/</a:t>
            </a:r>
          </a:p>
          <a:p xmlns:a="http://schemas.openxmlformats.org/drawingml/2006/main">
            <a:r>
              <a:t>- https://turnkey-instruments.com/product/brakesafe-classic/</a:t>
            </a:r>
          </a:p>
          <a:p xmlns:a="http://schemas.openxmlformats.org/drawingml/2006/main">
            <a:r>
              <a:t>- https://turnkey-instruments.com/product/brakesafe/</a:t>
            </a:r>
          </a:p>
          <a:p xmlns:a="http://schemas.openxmlformats.org/drawingml/2006/main">
            <a:r>
              <a:t>- https://turnkey-instruments.com/product/g-meter-plus/</a:t>
            </a:r>
          </a:p>
          <a:p xmlns:a="http://schemas.openxmlformats.org/drawingml/2006/main">
            <a:r>
              <a:t>- https://turnkey-instruments.com/product/g-meter/</a:t>
            </a:r>
          </a:p>
          <a:p xmlns:a="http://schemas.openxmlformats.org/drawingml/2006/main">
            <a:r>
              <a:t>- https://turnkey-instruments.com/product/simret-3000/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complete product detail is available in the brand hub. This slide shows the consistent content pattern used across the range.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https://turnkey-instruments.com/product/itint/</a:t>
            </a:r>
          </a:p>
          <a:p xmlns:a="http://schemas.openxmlformats.org/drawingml/2006/main">
            <a:r>
              <a:t>- https://turnkey-instruments.com/product/skidman/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 refresh as a practical business tool: it improves recognition, navigation and presentation without redesigning the logo.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https://turnkey-instruments.com/</a:t>
            </a:r>
          </a:p>
          <a:p xmlns:a="http://schemas.openxmlformats.org/drawingml/2006/main">
            <a:r>
              <a:t>- /Users/kristinkirchner/Library/CloudStorage/OneDrive-LocalandCo/Projects/Brand CI/TurnKey Brand Hub/public/brand/turnkey-logo.png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website uses one primary action, purposeful documentary imagery and product stories that begin with the user’s condition.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/Users/kristinkirchner/Library/CloudStorage/OneDrive-LocalandCo/Projects/Brand CI/TurnKey Brand Hub/public/brand/turnkey-logo.png</a:t>
            </a:r>
          </a:p>
          <a:p xmlns:a="http://schemas.openxmlformats.org/drawingml/2006/main">
            <a:r>
              <a:t>- /Users/kristinkirchner/Library/CloudStorage/OneDrive-LocalandCo/Projects/Brand CI/TurnKey Brand Hub/public/photography/field-monitoring-quarry.png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same hierarchy across website, digital tools, presentations, product sheets, social and field communications.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on confident continuity. The supporting system is ready to use across the client-facing brand hub, presentation and PDF guide.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/Users/kristinkirchner/Library/CloudStorage/OneDrive-LocalandCo/Projects/Brand CI/TurnKey Brand Hub/public/brand/turnkey-logo.png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line as a creative filter. Every application should help people move from a condition, through measurement and insight, to action.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https://turnkey-instruments.com/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Emphasise that the design value is in the complete support system, not a replacement mark.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/Users/kristinkirchner/Library/CloudStorage/OneDrive-LocalandCo/Projects/Brand CI/TurnKey Brand Hub/public/brand/turnkey-logo.png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Confirm that no new mark has been created. Always use the supplied logo master without redrawing, recolouring or altering proportions.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/Users/kristinkirchner/Library/CloudStorage/OneDrive-LocalandCo/Projects/Brand CI/TurnKey Brand Hub/public/brand/turnkey-logo.png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minimum digital width is part of this approved operating system. For print, use reproduction tests appropriate to the production method.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/Users/kristinkirchner/Library/CloudStorage/OneDrive-LocalandCo/Projects/Brand CI/TurnKey Brand Hub/public/brand/turnkey-logo.png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Signal Yellow is retained from the existing identity direction. Signal Blue is the supporting colour for connected states, links and digital utility.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/Users/kristinkirchner/Library/CloudStorage/OneDrive-LocalandCo/Projects/Brand CI/TurnKey Brand Hub/public/brand/turnkey-logo.png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slide to avoid a dark, generic technology aesthetic. Most compositions should remain white, Cloud or pale blue.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/Users/kristinkirchner/Library/CloudStorage/OneDrive-LocalandCo/Projects/Brand CI/TurnKey Brand Hub/public/brand/turnkey-logo.png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IBM Plex Sans is the primary family; IBM Plex Mono is a supporting utility face. Both are distributed under the SIL Open Font License.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https://github.com/IBM/plex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0657ae6fc04b9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9e199c542554271" /><Relationship Type="http://schemas.openxmlformats.org/officeDocument/2006/relationships/slideLayout" Target="/ppt/slideLayouts/slideLayout1.xml" Id="R38eca05dfa76492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ca05dfa76492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65929dd0143cd" /><Relationship Type="http://schemas.openxmlformats.org/officeDocument/2006/relationships/image" Target="/ppt/media/image.png" Id="R057ac63a41354fc2" /><Relationship Type="http://schemas.openxmlformats.org/officeDocument/2006/relationships/image" Target="/ppt/media/image2.png" Id="R1b0ec6ebf595419c" /><Relationship Type="http://schemas.openxmlformats.org/officeDocument/2006/relationships/notesSlide" Target="/ppt/notesSlides/notesSlide1.xml" Id="Rf35d7f6f888d49a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d8fb1ee6343f6" /><Relationship Type="http://schemas.openxmlformats.org/officeDocument/2006/relationships/notesSlide" Target="/ppt/notesSlides/notesSlide10.xml" Id="Rf5eea440f7f447f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6e117d3cf45aa" /><Relationship Type="http://schemas.openxmlformats.org/officeDocument/2006/relationships/image" Target="/ppt/media/image5.png" Id="Rf23d394f1c524497" /><Relationship Type="http://schemas.openxmlformats.org/officeDocument/2006/relationships/image" Target="/ppt/media/image6.png" Id="R81cbf460c2e543d4" /><Relationship Type="http://schemas.openxmlformats.org/officeDocument/2006/relationships/image" Target="/ppt/media/image7.png" Id="Rb7c502d686cd4231" /><Relationship Type="http://schemas.openxmlformats.org/officeDocument/2006/relationships/notesSlide" Target="/ppt/notesSlides/notesSlide11.xml" Id="Rae16d7765bb2474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433126e664b30" /><Relationship Type="http://schemas.openxmlformats.org/officeDocument/2006/relationships/image" Target="/ppt/media/image8.png" Id="Rc006ec92f5924427" /><Relationship Type="http://schemas.openxmlformats.org/officeDocument/2006/relationships/image" Target="/ppt/media/image.svg" Id="R8effb2354e7f491c" /><Relationship Type="http://schemas.openxmlformats.org/officeDocument/2006/relationships/image" Target="/ppt/media/image9.png" Id="R670326faccb14ccc" /><Relationship Type="http://schemas.openxmlformats.org/officeDocument/2006/relationships/image" Target="/ppt/media/image2.svg" Id="R96d75799649045c1" /><Relationship Type="http://schemas.openxmlformats.org/officeDocument/2006/relationships/image" Target="/ppt/media/image10.png" Id="R4ef0a1a0794c4c57" /><Relationship Type="http://schemas.openxmlformats.org/officeDocument/2006/relationships/image" Target="/ppt/media/image3.svg" Id="R1112a9c6603d4f19" /><Relationship Type="http://schemas.openxmlformats.org/officeDocument/2006/relationships/image" Target="/ppt/media/image11.png" Id="R1334046ebfd94dcb" /><Relationship Type="http://schemas.openxmlformats.org/officeDocument/2006/relationships/image" Target="/ppt/media/image4.svg" Id="Rec57cb94cdd84596" /><Relationship Type="http://schemas.openxmlformats.org/officeDocument/2006/relationships/image" Target="/ppt/media/image12.png" Id="R7dbb09f613c84e7b" /><Relationship Type="http://schemas.openxmlformats.org/officeDocument/2006/relationships/image" Target="/ppt/media/image5.svg" Id="Re2238b42ed684421" /><Relationship Type="http://schemas.openxmlformats.org/officeDocument/2006/relationships/image" Target="/ppt/media/image13.png" Id="Ra26e80796ae545d6" /><Relationship Type="http://schemas.openxmlformats.org/officeDocument/2006/relationships/image" Target="/ppt/media/image6.svg" Id="R828bacde322b4f84" /><Relationship Type="http://schemas.openxmlformats.org/officeDocument/2006/relationships/image" Target="/ppt/media/image14.png" Id="R42e602b33c2448d8" /><Relationship Type="http://schemas.openxmlformats.org/officeDocument/2006/relationships/image" Target="/ppt/media/image7.svg" Id="R5fe81759114e4a8b" /><Relationship Type="http://schemas.openxmlformats.org/officeDocument/2006/relationships/image" Target="/ppt/media/image15.png" Id="Rcff5e31ec11349b1" /><Relationship Type="http://schemas.openxmlformats.org/officeDocument/2006/relationships/image" Target="/ppt/media/image8.svg" Id="Rcb3395c0180c4e33" /><Relationship Type="http://schemas.openxmlformats.org/officeDocument/2006/relationships/image" Target="/ppt/media/image16.png" Id="R25ea7830dbf843f7" /><Relationship Type="http://schemas.openxmlformats.org/officeDocument/2006/relationships/image" Target="/ppt/media/image9.svg" Id="R89a49a1adc2e4c4f" /><Relationship Type="http://schemas.openxmlformats.org/officeDocument/2006/relationships/image" Target="/ppt/media/image17.png" Id="R87e9503afad44ae3" /><Relationship Type="http://schemas.openxmlformats.org/officeDocument/2006/relationships/image" Target="/ppt/media/image10.svg" Id="R57d8f839208342e8" /><Relationship Type="http://schemas.openxmlformats.org/officeDocument/2006/relationships/image" Target="/ppt/media/image18.png" Id="Rd057abc9cefb46ae" /><Relationship Type="http://schemas.openxmlformats.org/officeDocument/2006/relationships/image" Target="/ppt/media/image11.svg" Id="Rb5a69331ee514d49" /><Relationship Type="http://schemas.openxmlformats.org/officeDocument/2006/relationships/image" Target="/ppt/media/image19.png" Id="Rbc2ad72b4e484a5d" /><Relationship Type="http://schemas.openxmlformats.org/officeDocument/2006/relationships/image" Target="/ppt/media/image12.svg" Id="R68d8d61e7fc741a0" /><Relationship Type="http://schemas.openxmlformats.org/officeDocument/2006/relationships/notesSlide" Target="/ppt/notesSlides/notesSlide12.xml" Id="R8ece15beb70b4b4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a28f8e2b4fc2" /><Relationship Type="http://schemas.openxmlformats.org/officeDocument/2006/relationships/notesSlide" Target="/ppt/notesSlides/notesSlide13.xml" Id="R1b3bee3c6799424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244759abb48c4" /><Relationship Type="http://schemas.openxmlformats.org/officeDocument/2006/relationships/notesSlide" Target="/ppt/notesSlides/notesSlide14.xml" Id="R064eedbbbfcf401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589a99984d10" /><Relationship Type="http://schemas.openxmlformats.org/officeDocument/2006/relationships/image" Target="/ppt/media/image20.png" Id="R4bc88a3f3f0b48a4" /><Relationship Type="http://schemas.openxmlformats.org/officeDocument/2006/relationships/image" Target="/ppt/media/image13.svg" Id="R23684f59766b4b8c" /><Relationship Type="http://schemas.openxmlformats.org/officeDocument/2006/relationships/image" Target="/ppt/media/image21.png" Id="R383ba2f0eea245f7" /><Relationship Type="http://schemas.openxmlformats.org/officeDocument/2006/relationships/image" Target="/ppt/media/image14.svg" Id="R0a483018662e4d1e" /><Relationship Type="http://schemas.openxmlformats.org/officeDocument/2006/relationships/image" Target="/ppt/media/image22.png" Id="Rc7bf85798a1442a5" /><Relationship Type="http://schemas.openxmlformats.org/officeDocument/2006/relationships/image" Target="/ppt/media/image15.svg" Id="Rd35ce0c055234f91" /><Relationship Type="http://schemas.openxmlformats.org/officeDocument/2006/relationships/image" Target="/ppt/media/image23.png" Id="R2ee505ac044245d7" /><Relationship Type="http://schemas.openxmlformats.org/officeDocument/2006/relationships/image" Target="/ppt/media/image16.svg" Id="R3fb1585b40794777" /><Relationship Type="http://schemas.openxmlformats.org/officeDocument/2006/relationships/notesSlide" Target="/ppt/notesSlides/notesSlide15.xml" Id="Rb2dd21c397ad4c6f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d73fa8b1e47f2" /><Relationship Type="http://schemas.openxmlformats.org/officeDocument/2006/relationships/image" Target="/ppt/media/image.jpeg" Id="R643f69637b5e423f" /><Relationship Type="http://schemas.openxmlformats.org/officeDocument/2006/relationships/image" Target="/ppt/media/image2.jpeg" Id="Rc7783c639b6b45d2" /><Relationship Type="http://schemas.openxmlformats.org/officeDocument/2006/relationships/image" Target="/ppt/media/image3.jpeg" Id="R2b4804c5380248a2" /><Relationship Type="http://schemas.openxmlformats.org/officeDocument/2006/relationships/image" Target="/ppt/media/image24.png" Id="R704e6f64920a423d" /><Relationship Type="http://schemas.openxmlformats.org/officeDocument/2006/relationships/image" Target="/ppt/media/image4.jpeg" Id="R7a761f2684f648ba" /><Relationship Type="http://schemas.openxmlformats.org/officeDocument/2006/relationships/image" Target="/ppt/media/image5.jpeg" Id="R5b2052f31f754b5e" /><Relationship Type="http://schemas.openxmlformats.org/officeDocument/2006/relationships/image" Target="/ppt/media/image6.jpeg" Id="R88d45e8843a043ba" /><Relationship Type="http://schemas.openxmlformats.org/officeDocument/2006/relationships/image" Target="/ppt/media/image7.jpeg" Id="Radbe355161054bdf" /><Relationship Type="http://schemas.openxmlformats.org/officeDocument/2006/relationships/image" Target="/ppt/media/image8.jpeg" Id="Rb4a3dac1792246fe" /><Relationship Type="http://schemas.openxmlformats.org/officeDocument/2006/relationships/notesSlide" Target="/ppt/notesSlides/notesSlide16.xml" Id="R7e204423a6b64fd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cafc3e6c34c5a" /><Relationship Type="http://schemas.openxmlformats.org/officeDocument/2006/relationships/image" Target="/ppt/media/image9.jpeg" Id="Re1bc1f4845d4418d" /><Relationship Type="http://schemas.openxmlformats.org/officeDocument/2006/relationships/image" Target="/ppt/media/image25.png" Id="R037a59a1ef2e4827" /><Relationship Type="http://schemas.openxmlformats.org/officeDocument/2006/relationships/image" Target="/ppt/media/image26.png" Id="R9c9cab8279b74e72" /><Relationship Type="http://schemas.openxmlformats.org/officeDocument/2006/relationships/image" Target="/ppt/media/image10.jpeg" Id="R98157692aa754dfb" /><Relationship Type="http://schemas.openxmlformats.org/officeDocument/2006/relationships/notesSlide" Target="/ppt/notesSlides/notesSlide17.xml" Id="R8eb686eb7f1b4e9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bec560ed448fe" /><Relationship Type="http://schemas.openxmlformats.org/officeDocument/2006/relationships/image" Target="/ppt/media/image11.jpeg" Id="Rc12f57d13bee49c5" /><Relationship Type="http://schemas.openxmlformats.org/officeDocument/2006/relationships/image" Target="/ppt/media/image12.jpeg" Id="Rf3d242226f644764" /><Relationship Type="http://schemas.openxmlformats.org/officeDocument/2006/relationships/image" Target="/ppt/media/image13.jpeg" Id="R34a9c75dbbdb4ae1" /><Relationship Type="http://schemas.openxmlformats.org/officeDocument/2006/relationships/image" Target="/ppt/media/image27.png" Id="R903314332e714b1b" /><Relationship Type="http://schemas.openxmlformats.org/officeDocument/2006/relationships/image" Target="/ppt/media/image14.jpeg" Id="Read188a12f834c0e" /><Relationship Type="http://schemas.openxmlformats.org/officeDocument/2006/relationships/image" Target="/ppt/media/image15.jpeg" Id="Rc00db0bb20d44f82" /><Relationship Type="http://schemas.openxmlformats.org/officeDocument/2006/relationships/image" Target="/ppt/media/image16.jpeg" Id="R0faf2369ade44785" /><Relationship Type="http://schemas.openxmlformats.org/officeDocument/2006/relationships/image" Target="/ppt/media/image17.jpeg" Id="R16ab38f9f12d42e5" /><Relationship Type="http://schemas.openxmlformats.org/officeDocument/2006/relationships/image" Target="/ppt/media/image18.jpeg" Id="R818339a32d21466d" /><Relationship Type="http://schemas.openxmlformats.org/officeDocument/2006/relationships/notesSlide" Target="/ppt/notesSlides/notesSlide18.xml" Id="R853ab1c7bf3d4761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bd241eb2c4e22" /><Relationship Type="http://schemas.openxmlformats.org/officeDocument/2006/relationships/image" Target="/ppt/media/image19.jpeg" Id="Rf4569096caec4470" /><Relationship Type="http://schemas.openxmlformats.org/officeDocument/2006/relationships/image" Target="/ppt/media/image20.jpeg" Id="Ra412866b2fdb4397" /><Relationship Type="http://schemas.openxmlformats.org/officeDocument/2006/relationships/notesSlide" Target="/ppt/notesSlides/notesSlide19.xml" Id="Rb27589fe5036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a28ab54a84e17" /><Relationship Type="http://schemas.openxmlformats.org/officeDocument/2006/relationships/notesSlide" Target="/ppt/notesSlides/notesSlide2.xml" Id="R0e7b6897adc7472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83296063040f7" /><Relationship Type="http://schemas.openxmlformats.org/officeDocument/2006/relationships/image" Target="/ppt/media/image28.png" Id="Rbcb362ade72a4362" /><Relationship Type="http://schemas.openxmlformats.org/officeDocument/2006/relationships/image" Target="/ppt/media/image29.png" Id="R53d2b5d2493f4b7d" /><Relationship Type="http://schemas.openxmlformats.org/officeDocument/2006/relationships/notesSlide" Target="/ppt/notesSlides/notesSlide20.xml" Id="R8aea3248ca1c43b8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2f8f902d44dbd" /><Relationship Type="http://schemas.openxmlformats.org/officeDocument/2006/relationships/notesSlide" Target="/ppt/notesSlides/notesSlide21.xml" Id="Rb460f62c035545b5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66578d9c149d5" /><Relationship Type="http://schemas.openxmlformats.org/officeDocument/2006/relationships/image" Target="/ppt/media/image30.png" Id="Rf54687c1db3e49d3" /><Relationship Type="http://schemas.openxmlformats.org/officeDocument/2006/relationships/notesSlide" Target="/ppt/notesSlides/notesSlide22.xml" Id="R23d9cf81a2c6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e0f94375b47c6" /><Relationship Type="http://schemas.openxmlformats.org/officeDocument/2006/relationships/notesSlide" Target="/ppt/notesSlides/notesSlide3.xml" Id="R5856a621c43c45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f7f0376ff45ff" /><Relationship Type="http://schemas.openxmlformats.org/officeDocument/2006/relationships/notesSlide" Target="/ppt/notesSlides/notesSlide4.xml" Id="Rb10bbf53019e4e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bdd94b7fe44c6" /><Relationship Type="http://schemas.openxmlformats.org/officeDocument/2006/relationships/image" Target="/ppt/media/image3.png" Id="R7b5fd9f467334695" /><Relationship Type="http://schemas.openxmlformats.org/officeDocument/2006/relationships/notesSlide" Target="/ppt/notesSlides/notesSlide5.xml" Id="R90430761f5c14f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3b3c64c9142e6" /><Relationship Type="http://schemas.openxmlformats.org/officeDocument/2006/relationships/image" Target="/ppt/media/image4.png" Id="Raaaf1b85af6e422d" /><Relationship Type="http://schemas.openxmlformats.org/officeDocument/2006/relationships/notesSlide" Target="/ppt/notesSlides/notesSlide6.xml" Id="R509f1feba5f845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53307b060459b" /><Relationship Type="http://schemas.openxmlformats.org/officeDocument/2006/relationships/notesSlide" Target="/ppt/notesSlides/notesSlide7.xml" Id="Redde323e5b1f468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2fbaf11e143b1" /><Relationship Type="http://schemas.openxmlformats.org/officeDocument/2006/relationships/notesSlide" Target="/ppt/notesSlides/notesSlide8.xml" Id="Rf0ab7ba4ea75447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a7af028ce40fc" /><Relationship Type="http://schemas.openxmlformats.org/officeDocument/2006/relationships/notesSlide" Target="/ppt/notesSlides/notesSlide9.xml" Id="R4d938cc6383345bb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B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890FA36-7767-465A-92D7-02DB17217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CB14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7ac63a41354fc2"/>
          <a:stretch xmlns:a="http://schemas.openxmlformats.org/drawingml/2006/main"/>
        </p:blipFill>
        <p:spPr>
          <a:xfrm xmlns:a="http://schemas.openxmlformats.org/drawingml/2006/main">
            <a:off x="590550" y="499620"/>
            <a:ext cx="2095500" cy="84861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F0D25E-8A15-4AF0-98F1-9FB8200DD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80975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BRAND IDENTITY · 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3418B09-5C36-4F6C-9B21-B368084C6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86000"/>
            <a:ext cx="5619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650" b="1">
                <a:solidFill>
                  <a:srgbClr val="141414"/>
                </a:solidFill>
              </a:defRPr>
            </a:pPr>
            <a:r>
              <a:rPr sz="4650" b="1">
                <a:solidFill>
                  <a:srgbClr val="141414"/>
                </a:solidFill>
              </a:rPr>
              <a:t>Make the invisible</a:t>
            </a:r>
          </a:p>
          <a:p xmlns:a="http://schemas.openxmlformats.org/drawingml/2006/main">
            <a:pPr>
              <a:defRPr sz="4650" b="1">
                <a:solidFill>
                  <a:srgbClr val="141414"/>
                </a:solidFill>
              </a:defRPr>
            </a:pPr>
            <a:r>
              <a:rPr sz="4650" b="1">
                <a:solidFill>
                  <a:srgbClr val="141414"/>
                </a:solidFill>
              </a:rPr>
              <a:t>actionable.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7B8618-6E44-4E76-9088-FB1E5ADF0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476750"/>
            <a:ext cx="476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262626"/>
                </a:solidFill>
              </a:defRPr>
            </a:pPr>
            <a:r>
              <a:rPr sz="1500" b="0">
                <a:solidFill>
                  <a:srgbClr val="262626"/>
                </a:solidFill>
              </a:rPr>
              <a:t>A clear, confident identity system for TurnKey Instruments.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3D3D96-4BDC-42B6-A37C-D9D1ABEAD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09600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PREPARED BY LOCAL &amp; CO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0ec6ebf595419c"/>
          <a:srcRect xmlns:a="http://schemas.openxmlformats.org/drawingml/2006/main" l="27332" t="0" r="2733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0" y="0"/>
            <a:ext cx="5524500" cy="68580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82D256-678B-481D-B9A2-E1BEBE4F0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0"/>
            <a:ext cx="762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67D2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7012817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012CF14-65AA-450B-913E-57A86E8C0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FOUNDATIONS · LAYOUT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2A8348-CE9F-49FE-A90B-17BFC54A5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10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FEC89C-682B-48E2-B2CB-7AAE09C09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4798A5-125F-4F19-861C-78456B895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A CALIBRATED LAYOUT 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2E5FA8-378E-45E3-A699-A29A90BBE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9048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Structure makes technical content feel simple.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662421-77BA-40A1-818F-F710E7522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05050"/>
            <a:ext cx="7086600" cy="3562350"/>
          </a:xfrm>
          <a:prstGeom xmlns:a="http://schemas.openxmlformats.org/drawingml/2006/main" prst="roundRect">
            <a:avLst>
              <a:gd name="adj" fmla="val 1872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3B7B4BD-C596-439C-9ED8-7FF1888A3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0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DB98B7-02B8-4A9D-8D99-C0B50CD8D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71D6FF-89D3-4598-ABC2-2CE8C3A0B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17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918DC23-35CF-40D1-AAD0-B036990CA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89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4C6307-E9F1-4A76-8AAF-BC07FE20C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05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73405C6-FACC-43D3-825C-E88644460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77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BAF820-D4E3-4B49-980F-5B63EA655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0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8F57E5A-E778-47C9-885F-4139D3B3C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340AD9-B61E-4313-8D10-4F71F872A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81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CAB599-3882-48F4-87E0-EBC830179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353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D92AD8-5887-4F9A-A5C8-7994BA748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69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E8FB585-1600-4FC0-A3E8-8BF4D6B86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41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06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664C68-41B4-4CEE-9FFB-8BEC56400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0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7736D5D-F02B-4B6C-871A-EFB131908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07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7C9DC17-17B8-43EC-8ECC-3ECE04F7B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545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C4E7347-814D-4F57-BACB-A5CFBFF6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117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08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43941B4-B03E-4611-ACD9-79462CDD2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33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4C71FC8-D828-43B7-9069-4A4958701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05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09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2EAA70C-C693-41F0-8223-56BED902E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0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55C96FA-ED8B-4682-858E-31F9A7D62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10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C3F54E6-4D1E-4EFD-8AD2-CA59E73A3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309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AD81B6F-86DB-43C1-B02C-79D1C512A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81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11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B9821F4-8096-4716-AFA5-A2DBF2D7F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89750" y="2495550"/>
            <a:ext cx="492125" cy="3181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6073245-4410-41B7-B562-8C79123D0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6900" y="2571750"/>
            <a:ext cx="444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525" b="0">
                <a:solidFill>
                  <a:srgbClr val="1967D2"/>
                </a:solidFill>
              </a:defRPr>
            </a:pPr>
            <a:r>
              <a:rPr sz="525" b="0">
                <a:solidFill>
                  <a:srgbClr val="1967D2"/>
                </a:solidFill>
              </a:rPr>
              <a:t>12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FEF02BB-E75F-49FA-93ED-B57F81D00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3352800"/>
            <a:ext cx="3524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41414"/>
                </a:solidFill>
              </a:defRPr>
            </a:pPr>
            <a:r>
              <a:rPr sz="3000" b="1">
                <a:solidFill>
                  <a:srgbClr val="141414"/>
                </a:solidFill>
              </a:rPr>
              <a:t>One clear</a:t>
            </a:r>
          </a:p>
          <a:p xmlns:a="http://schemas.openxmlformats.org/drawingml/2006/main">
            <a:pPr>
              <a:defRPr sz="3000" b="1">
                <a:solidFill>
                  <a:srgbClr val="141414"/>
                </a:solidFill>
              </a:defRPr>
            </a:pPr>
            <a:r>
              <a:rPr sz="3000" b="1">
                <a:solidFill>
                  <a:srgbClr val="141414"/>
                </a:solidFill>
              </a:rPr>
              <a:t>reading priority.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D4E7096-C4BA-40CE-9B83-D3434B17D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4686300"/>
            <a:ext cx="4286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Twelve columns. Generous margins. Flexible modules. Consistent rhythm.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BF7C381-3606-4699-91DD-EEB45D0A3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81250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8 px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AE45954-EB14-46A2-A525-C821CFD3B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24003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262626"/>
                </a:solidFill>
              </a:defRPr>
            </a:pPr>
            <a:r>
              <a:rPr sz="1125" b="0">
                <a:solidFill>
                  <a:srgbClr val="262626"/>
                </a:solidFill>
              </a:rPr>
              <a:t>Base spacing unit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9A56A64-08DE-40FD-834C-D562F754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905125"/>
            <a:ext cx="342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00A8394-E9E1-4476-B240-FE3C2ED2E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219450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12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0052F0E-1FD0-4891-8A4E-E39127E81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32385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262626"/>
                </a:solidFill>
              </a:defRPr>
            </a:pPr>
            <a:r>
              <a:rPr sz="1125" b="0">
                <a:solidFill>
                  <a:srgbClr val="262626"/>
                </a:solidFill>
              </a:rPr>
              <a:t>Flexible columns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1DF2F6D-0446-408F-90A8-1023AB2C8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743325"/>
            <a:ext cx="342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5463315-940B-4C0A-ABB4-A233B2D54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057650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967D2"/>
                </a:solidFill>
              </a:defRPr>
            </a:pPr>
            <a:r>
              <a:rPr sz="1650" b="1">
                <a:solidFill>
                  <a:srgbClr val="1967D2"/>
                </a:solidFill>
              </a:rPr>
              <a:t>01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4B8D876-0152-4E3F-A076-11093C0D4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0767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262626"/>
                </a:solidFill>
              </a:defRPr>
            </a:pPr>
            <a:r>
              <a:rPr sz="1125" b="0">
                <a:solidFill>
                  <a:srgbClr val="262626"/>
                </a:solidFill>
              </a:rPr>
              <a:t>Primary message per view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1326E02-8586-42EA-9E91-B0C624B04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581525"/>
            <a:ext cx="342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7C63484-9235-4472-8214-7771BB7CC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4895850"/>
            <a:ext cx="1047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40–72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204137A-7B8F-417A-8147-DE73CACB3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4914900"/>
            <a:ext cx="1905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262626"/>
                </a:solidFill>
              </a:defRPr>
            </a:pPr>
            <a:r>
              <a:rPr sz="1125" b="0">
                <a:solidFill>
                  <a:srgbClr val="262626"/>
                </a:solidFill>
              </a:rPr>
              <a:t>Comfortable outer margins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D0D1633-BB4C-4A1E-9367-41E7FEC76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5419725"/>
            <a:ext cx="3429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8169684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3C2601-402D-42AA-901E-D2B197D64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EXPRESSION · PHOTOGRAPHY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4DF217-6E78-45CF-A5B0-146AE620F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11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3428EA1-66CB-4D47-9C1D-7418687061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61EDAB7-3D2F-4C47-AD92-C76A36E46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EVIDENCE IN CONTEXT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235B1E-C947-4C7F-902F-77D14F54E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800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Show the condition. Show the action.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3d394f1c524497"/>
          <a:srcRect xmlns:a="http://schemas.openxmlformats.org/drawingml/2006/main" l="0" t="287" r="0" b="2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2266950"/>
            <a:ext cx="5276850" cy="2952750"/>
          </a:xfrm>
          <a:prstGeom xmlns:a="http://schemas.openxmlformats.org/drawingml/2006/main" prst="rect">
            <a:avLst/>
          </a:prstGeom>
        </p:spPr>
      </p:pic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cbf460c2e543d4"/>
          <a:srcRect xmlns:a="http://schemas.openxmlformats.org/drawingml/2006/main" l="24402" t="0" r="2440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81700" y="2266950"/>
            <a:ext cx="2686050" cy="2952750"/>
          </a:xfrm>
          <a:prstGeom xmlns:a="http://schemas.openxmlformats.org/drawingml/2006/main" prst="rect">
            <a:avLst/>
          </a:prstGeom>
        </p:spPr>
      </p:pic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c502d686cd4231"/>
          <a:srcRect xmlns:a="http://schemas.openxmlformats.org/drawingml/2006/main" l="23131" t="0" r="2313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20150" y="2266950"/>
            <a:ext cx="2819400" cy="29527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41742D-CBC4-48DA-B73E-27969F2D0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48300"/>
            <a:ext cx="3429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65862B-A5FF-4CDC-BDF8-C1C8FD9D3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5410200"/>
            <a:ext cx="4895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141414"/>
                </a:solidFill>
              </a:defRPr>
            </a:pPr>
            <a:r>
              <a:rPr sz="1125" b="1">
                <a:solidFill>
                  <a:srgbClr val="141414"/>
                </a:solidFill>
              </a:rPr>
              <a:t>Real environments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86C321-FBCE-43A4-9773-EACDFC8B1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5448300"/>
            <a:ext cx="3429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2A5A4A-5D1B-4B7E-9A8C-1C0578769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5410200"/>
            <a:ext cx="2305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141414"/>
                </a:solidFill>
              </a:defRPr>
            </a:pPr>
            <a:r>
              <a:rPr sz="1125" b="1">
                <a:solidFill>
                  <a:srgbClr val="141414"/>
                </a:solidFill>
              </a:rPr>
              <a:t>Human expertise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449C4F9-9B2F-4C2A-A088-1E181FA96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5448300"/>
            <a:ext cx="3429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1EF4742-CF4C-4F2D-A4D6-1E9177E62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5410200"/>
            <a:ext cx="2438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141414"/>
                </a:solidFill>
              </a:defRPr>
            </a:pPr>
            <a:r>
              <a:rPr sz="1125" b="1">
                <a:solidFill>
                  <a:srgbClr val="141414"/>
                </a:solidFill>
              </a:rPr>
              <a:t>Instrument detail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FFD547-AA38-46D0-A098-410831C7E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19800"/>
            <a:ext cx="990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Use controlled natural light, decisive crops and honest settings. Keep enough quiet space for useful product information.</a:t>
            </a:r>
          </a:p>
        </p:txBody>
      </p:sp>
    </p:spTree>
    <p:extLst>
      <p:ext uri="{BB962C8B-B14F-4D97-AF65-F5344CB8AC3E}">
        <p14:creationId xmlns:p14="http://schemas.microsoft.com/office/powerpoint/2010/main" val="160247067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4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2F8909D-41EB-4123-912A-C073E423B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EXPRESSION · ICONOGRAPHY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EF585F2-63D4-424A-8707-CDED954E1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12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07249A-DD53-4962-BCDE-D3C7D7E45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462C4CB-9052-4A39-8D74-8CFCEC4B8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A VISUAL SHORTHAND FOR THE RANGE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15E980-447C-47F8-AECA-09F90F155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7810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One clear symbol for every role.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99B901-73EF-4F34-BEE6-6F33C0342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0505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EEB39F-3DCF-488D-A4E7-AC5F6A883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4792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pic>
        <p:nvPicPr>
          <p:cNvPr id="6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06ec92f5924427">
            <a:extLst>
              <a:ext uri="{96DAC541-7B7A-43D3-8B79-37D633B846F1}">
                <asvg:svgBlip xmlns:asvg="http://schemas.microsoft.com/office/drawing/2016/SVG/main" r:embed="R8effb2354e7f491c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57250" y="261937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60FB443-63BE-45E9-9362-9178B3611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63842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Air + particulate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7E3FAB-09D2-4D43-956C-0A91AEE31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30505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B86C91-52C9-405A-A5FC-3B9B92F6B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44792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pic>
        <p:nvPicPr>
          <p:cNvPr id="6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0326faccb14ccc">
            <a:extLst>
              <a:ext uri="{96DAC541-7B7A-43D3-8B79-37D633B846F1}">
                <asvg:svgBlip xmlns:asvg="http://schemas.microsoft.com/office/drawing/2016/SVG/main" r:embed="R96d75799649045c1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3638550" y="261937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9E2B84D-ED12-4A67-8283-6E68E4DF9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63842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Gas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4029BD-6F8A-4220-B077-47893E495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30505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639594-66B9-4426-83BB-AD80D49AD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4792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pic>
        <p:nvPicPr>
          <p:cNvPr id="7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f0a1a0794c4c57">
            <a:extLst>
              <a:ext uri="{96DAC541-7B7A-43D3-8B79-37D633B846F1}">
                <asvg:svgBlip xmlns:asvg="http://schemas.microsoft.com/office/drawing/2016/SVG/main" r:embed="R1112a9c6603d4f19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419850" y="261937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878A282-19C8-4BCF-8F79-0077A4005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63842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Noise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199543-CAFA-4CE9-AD7E-30983CDED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30505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1DADAD-4239-45E4-9DC1-E585EEC3C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44792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pic>
        <p:nvPicPr>
          <p:cNvPr id="7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34046ebfd94dcb">
            <a:extLst>
              <a:ext uri="{96DAC541-7B7A-43D3-8B79-37D633B846F1}">
                <asvg:svgBlip xmlns:asvg="http://schemas.microsoft.com/office/drawing/2016/SVG/main" r:embed="Rec57cb94cdd84596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01150" y="261937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3A34DCC-AD0A-42E2-95DA-F4C06B380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263842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Vibration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770FF5B-519F-4C81-9682-947C9E548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C4A474-CA25-4A3B-8548-53EDFBE42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7187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pic>
        <p:nvPicPr>
          <p:cNvPr id="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dbb09f613c84e7b">
            <a:extLst>
              <a:ext uri="{96DAC541-7B7A-43D3-8B79-37D633B846F1}">
                <asvg:svgBlip xmlns:asvg="http://schemas.microsoft.com/office/drawing/2016/SVG/main" r:embed="Re2238b42ed684421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57250" y="374332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EFAC482-BBF2-47E9-BE70-1F8AAA649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76237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Brake testing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02A896E-53BD-44FC-BA7D-1EECEACF2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42900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4BBF1C9-F994-4638-8DFD-D9B1AAF75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57187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pic>
        <p:nvPicPr>
          <p:cNvPr id="8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6e80796ae545d6">
            <a:extLst>
              <a:ext uri="{96DAC541-7B7A-43D3-8B79-37D633B846F1}">
                <asvg:svgBlip xmlns:asvg="http://schemas.microsoft.com/office/drawing/2016/SVG/main" r:embed="R828bacde322b4f84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3638550" y="374332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84C9D1A-ABB1-45BB-B616-02DA17813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376237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Vehicle compliance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875FB4D-B1B4-47CC-BCCC-CFEF3009A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42900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2C4CED1-EC48-4EAC-BA34-E6687296C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57187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pic>
        <p:nvPicPr>
          <p:cNvPr id="8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e602b33c2448d8">
            <a:extLst>
              <a:ext uri="{96DAC541-7B7A-43D3-8B79-37D633B846F1}">
                <asvg:svgBlip xmlns:asvg="http://schemas.microsoft.com/office/drawing/2016/SVG/main" r:embed="R5fe81759114e4a8b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419850" y="374332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7577A55-EAE6-483F-9A34-7AA200431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76237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Connected data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50840B1-B410-4BA0-9E49-F99C166F2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42900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E20AB82-1E2F-4AC7-9DCC-752B98CBD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357187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pic>
        <p:nvPicPr>
          <p:cNvPr id="9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ff5e31ec11349b1">
            <a:extLst>
              <a:ext uri="{96DAC541-7B7A-43D3-8B79-37D633B846F1}">
                <asvg:svgBlip xmlns:asvg="http://schemas.microsoft.com/office/drawing/2016/SVG/main" r:embed="Rcb3395c0180c4e33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01150" y="374332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113725D-6C59-49C9-B4D1-06E6CFAA2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376237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Alerts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0974EEF-DF62-4039-A7D5-FA6C29BDC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5295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D0957E8-BDE7-4F9A-910F-B67C76E32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9582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pic>
        <p:nvPicPr>
          <p:cNvPr id="9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ea7830dbf843f7">
            <a:extLst>
              <a:ext uri="{96DAC541-7B7A-43D3-8B79-37D633B846F1}">
                <asvg:svgBlip xmlns:asvg="http://schemas.microsoft.com/office/drawing/2016/SVG/main" r:embed="R89a49a1adc2e4c4f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57250" y="486727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A19EE5D-3D9C-4AAB-A3FA-387B3590E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88632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Reporting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576B1CD-3403-4D1C-AD95-293A453AB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55295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6B92004-3312-4F1D-92EF-17DDEBF86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69582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pic>
        <p:nvPicPr>
          <p:cNvPr id="9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e9503afad44ae3">
            <a:extLst>
              <a:ext uri="{96DAC541-7B7A-43D3-8B79-37D633B846F1}">
                <asvg:svgBlip xmlns:asvg="http://schemas.microsoft.com/office/drawing/2016/SVG/main" r:embed="R57d8f839208342e8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3638550" y="486727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21FFA87-4DAA-48E8-9427-499922377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88632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Calibration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8CACD39-D7BA-40B6-986C-E49C3EDAE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55295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7372FA8-8548-4FAF-B9C0-FEB9287BE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69582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pic>
        <p:nvPicPr>
          <p:cNvPr id="10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57abc9cefb46ae">
            <a:extLst>
              <a:ext uri="{96DAC541-7B7A-43D3-8B79-37D633B846F1}">
                <asvg:svgBlip xmlns:asvg="http://schemas.microsoft.com/office/drawing/2016/SVG/main" r:embed="Rb5a69331ee514d49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419850" y="486727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965B460-B603-4A72-A731-DB06D8E08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88632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Service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23AA77B-9C20-4F17-82DD-088604126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552950"/>
            <a:ext cx="2609850" cy="971550"/>
          </a:xfrm>
          <a:prstGeom xmlns:a="http://schemas.openxmlformats.org/drawingml/2006/main" prst="roundRect">
            <a:avLst>
              <a:gd name="adj" fmla="val 68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EE683B6-C227-4E10-8A56-333DB3D86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4695825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pic>
        <p:nvPicPr>
          <p:cNvPr id="10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2ad72b4e484a5d">
            <a:extLst>
              <a:ext uri="{96DAC541-7B7A-43D3-8B79-37D633B846F1}">
                <asvg:svgBlip xmlns:asvg="http://schemas.microsoft.com/office/drawing/2016/SVG/main" r:embed="R68d8d61e7fc741a0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9201150" y="4867275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879FF2B-8573-419C-B509-4CA66A79B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4886325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Resources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FA04190-D46A-407E-820E-D6017F716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43600"/>
            <a:ext cx="105727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262626"/>
                </a:solidFill>
              </a:defRPr>
            </a:pPr>
            <a:r>
              <a:rPr sz="1125" b="0">
                <a:solidFill>
                  <a:srgbClr val="262626"/>
                </a:solidFill>
              </a:rPr>
              <a:t>Graphite is the default. Yellow identifies physical action; blue identifies connected moments. Icons always appear with a label and never form part of the logo.</a:t>
            </a:r>
          </a:p>
        </p:txBody>
      </p:sp>
    </p:spTree>
    <p:extLst>
      <p:ext uri="{BB962C8B-B14F-4D97-AF65-F5344CB8AC3E}">
        <p14:creationId xmlns:p14="http://schemas.microsoft.com/office/powerpoint/2010/main" val="95204465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0A62083-F428-4BE8-A42A-6344A9B1F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EXPRESSION · GRAPHIC LANGUAGE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FF5225-F390-4872-9472-6721F108D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13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012477C-1E10-4D98-966C-F8C5415ED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D434BD-AF39-4145-89DD-8A171359C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SIGNALS WITH A JOB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A2D75C-9C49-4F18-B81B-F86B01083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68580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From reading to response.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FFAD51-A4CC-46F0-AF33-A1D5E32F7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38350"/>
            <a:ext cx="657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A6C68"/>
                </a:solidFill>
              </a:defRPr>
            </a:pPr>
            <a:r>
              <a:rPr sz="1350" b="0">
                <a:solidFill>
                  <a:srgbClr val="6A6C68"/>
                </a:solidFill>
              </a:rPr>
              <a:t>Lines, ticks, markers and readouts guide attention, show progression and bring order to technical information.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01E127-0E19-4964-AE5C-F3310C713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81350"/>
            <a:ext cx="11087100" cy="2190750"/>
          </a:xfrm>
          <a:prstGeom xmlns:a="http://schemas.openxmlformats.org/drawingml/2006/main" prst="roundRect">
            <a:avLst>
              <a:gd name="adj" fmla="val 3043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CE3514-64D4-4F0A-ABB0-340FF04B0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762000" y="4495800"/>
            <a:ext cx="1238250" cy="1238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41414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E7B79D-8D88-4B7A-8909-CA5626B34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2000250" y="4495800"/>
            <a:ext cx="1143000" cy="2190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41414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512AA15-8709-48E4-875A-9564B99DDC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3143250" y="3905250"/>
            <a:ext cx="1238250" cy="809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41414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28AAB3-0710-4505-827C-F9512929A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4381500" y="3905250"/>
            <a:ext cx="1238250" cy="4286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41414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CC99A69-C62A-42B6-8DA3-54B2EEA17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619750" y="3733800"/>
            <a:ext cx="1381125" cy="6000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41414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21A61C-33BA-4B2C-AB9B-0FCFA4D2C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7000875" y="3733800"/>
            <a:ext cx="1285875" cy="4381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967D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AD2F05-C581-4EFF-BEB0-687B7572A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8286750" y="3600450"/>
            <a:ext cx="1333500" cy="5715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967D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AA94FAB-29A4-47A3-8186-67967730F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0">
            <a:off x="9620250" y="3600450"/>
            <a:ext cx="1771650" cy="2667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967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531C3D-6A56-47F8-81D1-979FA5441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81525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BCB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8D3280-909C-42EE-8A9C-76393706A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38671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BCB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A1C40B5-144A-4939-A931-509BDF967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369570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96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739562C-DE15-4861-874F-91AC8E0A1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5623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96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9B631FE-F321-48B0-AEB5-0B12D65DF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53800" y="3829050"/>
            <a:ext cx="76200" cy="76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96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6CA86DB-E37F-4CD9-91AB-92CC90C67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14900"/>
            <a:ext cx="125730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D8C996-7C4D-43A7-B239-0C6BA4D13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4981575"/>
            <a:ext cx="1085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CONDITION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8B4D95-1BDB-4479-BD6D-F3F349B89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4914900"/>
            <a:ext cx="125730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4E8F77A-115A-4CE1-8F14-4FD5A083D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33775" y="4981575"/>
            <a:ext cx="1085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MEASUREMENT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28D7CAC-487A-44F3-BB8B-6D1971A5F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914900"/>
            <a:ext cx="125730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4B95FDC-56E6-417F-AC47-34B183A94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4981575"/>
            <a:ext cx="1085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0E428C"/>
                </a:solidFill>
              </a:defRPr>
            </a:pPr>
            <a:r>
              <a:rPr sz="675" b="1">
                <a:solidFill>
                  <a:srgbClr val="0E428C"/>
                </a:solidFill>
              </a:rPr>
              <a:t>INSIGHT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8E490CD-A85B-4714-BBA8-D275C0309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914900"/>
            <a:ext cx="125730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2F15BE-F18A-42F8-9B74-A4C1F782D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4981575"/>
            <a:ext cx="1085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0E428C"/>
                </a:solidFill>
              </a:defRPr>
            </a:pPr>
            <a:r>
              <a:rPr sz="675" b="1">
                <a:solidFill>
                  <a:srgbClr val="0E428C"/>
                </a:solidFill>
              </a:rPr>
              <a:t>ACTION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EA54D4C-393C-44F2-83C8-3EEA17A3A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810250"/>
            <a:ext cx="7620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Use these devices functionally. They should clarify, not decorate.</a:t>
            </a:r>
          </a:p>
        </p:txBody>
      </p:sp>
    </p:spTree>
    <p:extLst>
      <p:ext uri="{BB962C8B-B14F-4D97-AF65-F5344CB8AC3E}">
        <p14:creationId xmlns:p14="http://schemas.microsoft.com/office/powerpoint/2010/main" val="155090981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4F4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5B11BF-CB03-4CDA-83DA-2AFB91D28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EXPRESSION · VOICE + TONE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8911944-2B6E-4F21-A6AD-1C394F6AD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14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3177BF2-AE76-41D7-B972-5B9014698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8D00E2A-EEAC-4B1B-B4EC-6A4429930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HOW TURNKEY SOUNDS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2489EBE-9053-4623-A29D-572BD2642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933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Calm. Exact. Capable. Field-aware.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18D382B-182B-44D6-8456-38CA8653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09800"/>
            <a:ext cx="2609850" cy="1123950"/>
          </a:xfrm>
          <a:prstGeom xmlns:a="http://schemas.openxmlformats.org/drawingml/2006/main" prst="roundRect">
            <a:avLst>
              <a:gd name="adj" fmla="val 59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5E9EB4-05F0-405A-A609-1E300ED11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288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CALM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A711F3-5248-43A0-A706-1E2C896A0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3845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Confident without noise.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17C54E-996C-438A-BAA0-042190795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209800"/>
            <a:ext cx="2609850" cy="1123950"/>
          </a:xfrm>
          <a:prstGeom xmlns:a="http://schemas.openxmlformats.org/drawingml/2006/main" prst="roundRect">
            <a:avLst>
              <a:gd name="adj" fmla="val 59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A6F45B3-AA85-4603-A5A4-1ADEB4E2D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4288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EXACT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AB58D7-1562-40F4-9B64-B072407BF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83845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Specific product, use and evidence.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0130F0-910B-4507-9E10-EF5B7F19F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09800"/>
            <a:ext cx="2609850" cy="1123950"/>
          </a:xfrm>
          <a:prstGeom xmlns:a="http://schemas.openxmlformats.org/drawingml/2006/main" prst="roundRect">
            <a:avLst>
              <a:gd name="adj" fmla="val 59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E6EA73-259D-423F-AA39-CAD29FE73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288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1967D2"/>
                </a:solidFill>
              </a:defRPr>
            </a:pPr>
            <a:r>
              <a:rPr sz="750" b="1">
                <a:solidFill>
                  <a:srgbClr val="1967D2"/>
                </a:solidFill>
              </a:rPr>
              <a:t>CAPABLE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F2D7FE-63BF-4C7C-9F0B-2F37957F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3845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Practical expertise in every line.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227DAB-4A7A-4F74-ACDB-F18416F52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209800"/>
            <a:ext cx="2609850" cy="1123950"/>
          </a:xfrm>
          <a:prstGeom xmlns:a="http://schemas.openxmlformats.org/drawingml/2006/main" prst="roundRect">
            <a:avLst>
              <a:gd name="adj" fmla="val 593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739BE8-003B-4B89-92C7-603828F0B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428875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FIELD-AWARE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DB29C0-58D5-431B-A0DB-7A4D01024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838450"/>
            <a:ext cx="2133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Grounded in real working conditions.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10F0F9-134B-41D0-BFA4-1862AB649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71900"/>
            <a:ext cx="11087100" cy="2019300"/>
          </a:xfrm>
          <a:prstGeom xmlns:a="http://schemas.openxmlformats.org/drawingml/2006/main" prst="roundRect">
            <a:avLst>
              <a:gd name="adj" fmla="val 33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F62DA2D-7341-457E-B2F0-D55CDC35F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19550"/>
            <a:ext cx="1143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CONDITION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D5321A6-6E84-4AEC-B929-41855F5C2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62450"/>
            <a:ext cx="8001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41414"/>
                </a:solidFill>
              </a:defRPr>
            </a:pPr>
            <a:r>
              <a:rPr sz="2550" b="1">
                <a:solidFill>
                  <a:srgbClr val="141414"/>
                </a:solidFill>
              </a:rPr>
              <a:t>See particulate conditions as they change.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F713AF3-B162-4047-8D1C-6A9F5CA81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10150"/>
            <a:ext cx="7715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TurnKey monitoring solutions help teams understand changing particulate conditions and choose the right response for the site.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FCCF708-FFC3-445D-A6E3-C78CA7288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4695825"/>
            <a:ext cx="16573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49DF242-44E6-468F-8C7D-1CB14614F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39275" y="4762500"/>
            <a:ext cx="1485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EXPLORE THE RANGE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BEE88C5-97E0-4DC8-8047-44C107245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76950"/>
            <a:ext cx="857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Start with the condition. Use a concrete verb. Make the next step clear.</a:t>
            </a:r>
          </a:p>
        </p:txBody>
      </p:sp>
    </p:spTree>
    <p:extLst>
      <p:ext uri="{BB962C8B-B14F-4D97-AF65-F5344CB8AC3E}">
        <p14:creationId xmlns:p14="http://schemas.microsoft.com/office/powerpoint/2010/main" val="170372019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40B4DA3-AAE2-4FBD-82C8-618F71F3F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PRODUCT SYSTEM · ARCHITECTURE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AAACCC-C0E6-469A-9BAA-E3DE996AE0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15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42EA8D-702D-4B7F-AA3C-CB3845713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02CAA0-7B47-460C-99DA-A2EF9578B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ONE RANGE. FOUR OPERATIONAL OUTCOMES.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234F88-E414-433F-8057-0A5842460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666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Built around the job.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0756D7-FF72-4B4E-BE59-F4B2F757E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66950"/>
            <a:ext cx="5429250" cy="158115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67B9EE-676C-4843-9F5C-3693C77C9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95550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c88a3f3f0b48a4">
            <a:extLst>
              <a:ext uri="{96DAC541-7B7A-43D3-8B79-37D633B846F1}">
                <asvg:svgBlip xmlns:asvg="http://schemas.microsoft.com/office/drawing/2016/SVG/main" r:embed="R23684f59766b4b8c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95350" y="2667000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D57DE8-B114-43FE-A319-0C4A17DBD3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4955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9 PRODUCTS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8FF7EB-8D9A-4DD4-ACF2-25EC5421B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2800350"/>
            <a:ext cx="3905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Environmental monitoring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18EB601-6D2B-4120-BB89-9B2A6CAC1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25755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Measure changing site, air, gas, noise and vibration conditions.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3CFA9B-14E3-4A3B-AC8B-AAF547079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266950"/>
            <a:ext cx="5429250" cy="158115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1452A9-6A7A-4EDD-8128-A39B76029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95550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3ba2f0eea245f7">
            <a:extLst>
              <a:ext uri="{96DAC541-7B7A-43D3-8B79-37D633B846F1}">
                <asvg:svgBlip xmlns:asvg="http://schemas.microsoft.com/office/drawing/2016/SVG/main" r:embed="R0a483018662e4d1e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496050" y="2667000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8B99ADA-6623-4D02-ABC8-159504D60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4955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4 PRODUCTS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4E14518-E144-464E-951C-B61C1BCCA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800350"/>
            <a:ext cx="3905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Connected data + response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9C913A5-38C1-45D0-8F2F-C0E9EEF86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25755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Connect, analyse, report and act on environmental readings.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9FB5516-B24F-4153-96E5-F61494B37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19550"/>
            <a:ext cx="5429250" cy="158115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405702-114F-4DB5-9733-67FF28795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248150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pic>
        <p:nvPicPr>
          <p:cNvPr id="5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bf85798a1442a5">
            <a:extLst>
              <a:ext uri="{96DAC541-7B7A-43D3-8B79-37D633B846F1}">
                <asvg:svgBlip xmlns:asvg="http://schemas.microsoft.com/office/drawing/2016/SVG/main" r:embed="Rd35ce0c055234f91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895350" y="4419600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69B09D2-3AB4-4031-A098-33589AA3C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2481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9 PRODUCTS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B592DAE-C32D-43B7-91BC-7CADF5A88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4552950"/>
            <a:ext cx="3905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Brake testing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BDFDB93-8190-4BE0-BBD8-EFE2ADF3C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01015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Test brake performance across road, fleet, agricultural and off-road use.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ECC47C-A292-4E72-A2E1-2B8979A84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4019550"/>
            <a:ext cx="5429250" cy="1581150"/>
          </a:xfrm>
          <a:prstGeom xmlns:a="http://schemas.openxmlformats.org/drawingml/2006/main" prst="roundRect">
            <a:avLst>
              <a:gd name="adj" fmla="val 4217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09DB796-5D23-4317-BBDF-85A7C37EB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248150"/>
            <a:ext cx="685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pic>
        <p:nvPicPr>
          <p:cNvPr id="5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e505ac044245d7">
            <a:extLst>
              <a:ext uri="{96DAC541-7B7A-43D3-8B79-37D633B846F1}">
                <asvg:svgBlip xmlns:asvg="http://schemas.microsoft.com/office/drawing/2016/SVG/main" r:embed="R3fb1585b40794777"/>
              </a:ext>
            </a:extLst>
          </a:blip>
          <a:stretch xmlns:a="http://schemas.openxmlformats.org/drawingml/2006/main"/>
        </p:blipFill>
        <p:spPr>
          <a:xfrm xmlns:a="http://schemas.openxmlformats.org/drawingml/2006/main">
            <a:off x="6496050" y="4419600"/>
            <a:ext cx="342900" cy="342900"/>
          </a:xfrm>
          <a:prstGeom xmlns:a="http://schemas.openxmlformats.org/drawingml/2006/main" prst="rect">
            <a:avLst/>
          </a:prstGeom>
        </p:spPr>
      </p:pic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78DBAE0-526A-4ED8-BDE9-CAE9D755D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24815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2 PRODUCTS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EA54157-DAE4-49C5-9644-133E105AC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552950"/>
            <a:ext cx="3905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Vehicle compliance + investigation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6232191-4B31-4AD5-9373-EBB9386BB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501015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Support window-tint, skid and accident-investigation workflows.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390A9C7-AE27-461D-ACFF-F7A448F40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76950"/>
            <a:ext cx="1000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This architecture makes the portfolio easier to browse while preserving every product’s exact name and technical role.</a:t>
            </a:r>
          </a:p>
        </p:txBody>
      </p:sp>
    </p:spTree>
    <p:extLst>
      <p:ext uri="{BB962C8B-B14F-4D97-AF65-F5344CB8AC3E}">
        <p14:creationId xmlns:p14="http://schemas.microsoft.com/office/powerpoint/2010/main" val="782478638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4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9546D67-F6E1-4A8D-B3CC-AB924D3F3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PRODUCT CATALOGUE · ENVIRONMENTAL MONITORING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55773CE-F5EF-4F0C-B96D-47D32395B9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16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2EC454-49A2-408C-A77F-342FCCAB6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1F226D-E362-4184-B946-AE2E2AA8C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763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9 PRODUCTS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5B6ABB-6408-49BB-8B9A-626B254FC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809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41414"/>
                </a:solidFill>
              </a:defRPr>
            </a:pPr>
            <a:r>
              <a:rPr sz="3000" b="1">
                <a:solidFill>
                  <a:srgbClr val="141414"/>
                </a:solidFill>
              </a:rPr>
              <a:t>See changing conditions clearly.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E5E68A-986F-4F1C-81DD-582D6C434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C41FA6D-53A0-4C30-9B2B-7E115FBDF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9716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3f69637b5e423f"/>
          <a:stretch xmlns:a="http://schemas.openxmlformats.org/drawingml/2006/main"/>
        </p:blipFill>
        <p:spPr>
          <a:xfrm xmlns:a="http://schemas.openxmlformats.org/drawingml/2006/main">
            <a:off x="704850" y="2076236"/>
            <a:ext cx="1085850" cy="1086278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43528E-6B69-40D6-A8C5-C12389518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2193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Dustlight – Personal Dust Monitor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BDEAAE-06ED-4788-BD7C-04DC925B0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9146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892EDE0-6BCC-44C5-B235-61ADE53DF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8859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FBECD93-5173-49AE-91E9-C37EDB53D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19716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783c639b6b45d2"/>
          <a:stretch xmlns:a="http://schemas.openxmlformats.org/drawingml/2006/main"/>
        </p:blipFill>
        <p:spPr>
          <a:xfrm xmlns:a="http://schemas.openxmlformats.org/drawingml/2006/main">
            <a:off x="4438650" y="20764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00BEAE3-D9EA-478E-AAE2-9E7F45E28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2193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iPM Portable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51C7EF4-A33A-4701-A8A8-4626DC538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9146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CDD2ED-B981-462A-BA29-FA7EC0913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8859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4402AC-423F-4203-BCE2-FAB09917C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19716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4804c5380248a2"/>
          <a:stretch xmlns:a="http://schemas.openxmlformats.org/drawingml/2006/main"/>
        </p:blipFill>
        <p:spPr>
          <a:xfrm xmlns:a="http://schemas.openxmlformats.org/drawingml/2006/main">
            <a:off x="8172450" y="20764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D3B9D9-BBA8-4C69-A9F3-A8E544C04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2193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iPMplus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222BC3-7F63-4257-AD7B-0E864C5FA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9146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35649C8-1D01-44E8-9069-E4F309F6A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861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DCB6CC8-17E1-4DDA-8B6A-4E1BAB1F2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718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7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4e6f64920a423d"/>
          <a:stretch xmlns:a="http://schemas.openxmlformats.org/drawingml/2006/main"/>
        </p:blipFill>
        <p:spPr>
          <a:xfrm xmlns:a="http://schemas.openxmlformats.org/drawingml/2006/main">
            <a:off x="704850" y="36766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4162B02-5BD5-4973-840F-A032278E8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8195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Topas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B48C441-3A80-40C2-917D-37194CB6C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5148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34AE7A8-F8DD-4A6D-94C5-4B58BAC72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4861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AB97FD6-613A-4671-9C03-0A1162566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35718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a761f2684f648ba"/>
          <a:stretch xmlns:a="http://schemas.openxmlformats.org/drawingml/2006/main"/>
        </p:blipFill>
        <p:spPr>
          <a:xfrm xmlns:a="http://schemas.openxmlformats.org/drawingml/2006/main">
            <a:off x="4438650" y="36766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07ABEEB-41FF-4541-B5FC-DFD9E869A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8195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DustMate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A407625-DBED-405B-95CE-EEC357A59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45148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BBCE40E-BE03-4E67-B574-132BFCC80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861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4904C28-25CC-4A02-87EB-734B64196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35718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b2052f31f754b5e"/>
          <a:stretch xmlns:a="http://schemas.openxmlformats.org/drawingml/2006/main"/>
        </p:blipFill>
        <p:spPr>
          <a:xfrm xmlns:a="http://schemas.openxmlformats.org/drawingml/2006/main">
            <a:off x="8172450" y="3715004"/>
            <a:ext cx="1085850" cy="1009142"/>
          </a:xfrm>
          <a:prstGeom xmlns:a="http://schemas.openxmlformats.org/drawingml/2006/main" prst="rect">
            <a:avLst/>
          </a:prstGeom>
        </p:spPr>
      </p:pic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4115BE9-A062-4850-8571-47970518A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8195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Osiris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6D70A1B-EE36-44B0-A13C-BE55A7091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45148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06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EFD6F4B-0F62-40DD-8390-ACFAB49EC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863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966CFFF-D2A7-497A-88D9-5519B9B97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1720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8d45e8843a043ba"/>
          <a:stretch xmlns:a="http://schemas.openxmlformats.org/drawingml/2006/main"/>
        </p:blipFill>
        <p:spPr>
          <a:xfrm xmlns:a="http://schemas.openxmlformats.org/drawingml/2006/main">
            <a:off x="704850" y="52768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5446967-4B68-4FE8-91D4-8339EA2F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54197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iGASair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8622259-E9A3-4C4F-9CA2-B319DAF8D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61150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07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0FC0C36-D907-4B34-B7C0-FAA121E88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0863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319C36C-708B-4017-B36A-CD2D83506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51720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be355161054bdf"/>
          <a:stretch xmlns:a="http://schemas.openxmlformats.org/drawingml/2006/main"/>
        </p:blipFill>
        <p:spPr>
          <a:xfrm xmlns:a="http://schemas.openxmlformats.org/drawingml/2006/main">
            <a:off x="4438650" y="52768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4A47C2B-6C36-49C0-B666-5D8FBD049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54197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iVIBEpeli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33C882A-97A1-4E88-A26B-7433C2D55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61150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08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1A19406-A2B5-481D-9F07-E34F978DA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0863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B69C952-FE92-4DE6-9B7F-6B525353D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51720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9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a3dac1792246fe"/>
          <a:stretch xmlns:a="http://schemas.openxmlformats.org/drawingml/2006/main"/>
        </p:blipFill>
        <p:spPr>
          <a:xfrm xmlns:a="http://schemas.openxmlformats.org/drawingml/2006/main">
            <a:off x="8172450" y="52768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F17717E-33B3-4BDF-8142-16D37A2DC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54197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iDB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41BC1106-3547-46AC-8D8A-A5A2133F9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1150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51210581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07B113F-B7F5-4DD0-8D4E-D6EE29F26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PRODUCT CATALOGUE · CONNECTED DATA + SITE RESPONSE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831C65-FD20-4C6D-A011-140177830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17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BA5470-F729-48E7-9D3D-72BC4B355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47C7CA-C1A2-4069-8EC4-8C7409918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763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4 PRODUCTS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59F334-8036-4F3A-B688-B275934E6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809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41414"/>
                </a:solidFill>
              </a:defRPr>
            </a:pPr>
            <a:r>
              <a:rPr sz="3000" b="1">
                <a:solidFill>
                  <a:srgbClr val="141414"/>
                </a:solidFill>
              </a:rPr>
              <a:t>Turn readings into useful action.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E99A23-05D9-4405-8DE0-3F8CC44BB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81200"/>
            <a:ext cx="2609850" cy="2857500"/>
          </a:xfrm>
          <a:prstGeom xmlns:a="http://schemas.openxmlformats.org/drawingml/2006/main" prst="roundRect">
            <a:avLst>
              <a:gd name="adj" fmla="val 2555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pic>
        <p:nvPicPr>
          <p:cNvPr id="4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bc1f4845d4418d"/>
          <a:stretch xmlns:a="http://schemas.openxmlformats.org/drawingml/2006/main"/>
        </p:blipFill>
        <p:spPr>
          <a:xfrm xmlns:a="http://schemas.openxmlformats.org/drawingml/2006/main">
            <a:off x="1036879" y="2190750"/>
            <a:ext cx="1640992" cy="1428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D916C8-54AB-4380-8E55-E835948F0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433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Web Server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3A6A4D7-1F12-48F0-8231-83C44B95C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577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E67D33-98DF-4CCC-8888-2BEB2628F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1981200"/>
            <a:ext cx="2609850" cy="2857500"/>
          </a:xfrm>
          <a:prstGeom xmlns:a="http://schemas.openxmlformats.org/drawingml/2006/main" prst="roundRect">
            <a:avLst>
              <a:gd name="adj" fmla="val 2555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pic>
        <p:nvPicPr>
          <p:cNvPr id="4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7a59a1ef2e4827"/>
          <a:stretch xmlns:a="http://schemas.openxmlformats.org/drawingml/2006/main"/>
        </p:blipFill>
        <p:spPr>
          <a:xfrm xmlns:a="http://schemas.openxmlformats.org/drawingml/2006/main">
            <a:off x="3591972" y="2190750"/>
            <a:ext cx="2093407" cy="14287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5FF7DDC-2AF4-4AA9-BECA-B1286FAAA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9433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AirQWeb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F5ADF11-B00F-4DFB-8CF9-001D8BE7F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4577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58F012-28E4-417A-AD9A-01F1B6DE0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981200"/>
            <a:ext cx="2609850" cy="2857500"/>
          </a:xfrm>
          <a:prstGeom xmlns:a="http://schemas.openxmlformats.org/drawingml/2006/main" prst="roundRect">
            <a:avLst>
              <a:gd name="adj" fmla="val 2555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pic>
        <p:nvPicPr>
          <p:cNvPr id="5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9cab8279b74e72"/>
          <a:stretch xmlns:a="http://schemas.openxmlformats.org/drawingml/2006/main"/>
        </p:blipFill>
        <p:spPr>
          <a:xfrm xmlns:a="http://schemas.openxmlformats.org/drawingml/2006/main">
            <a:off x="6444719" y="2190750"/>
            <a:ext cx="1950512" cy="1428750"/>
          </a:xfrm>
          <a:prstGeom xmlns:a="http://schemas.openxmlformats.org/drawingml/2006/main" prst="rect">
            <a:avLst/>
          </a:prstGeom>
        </p:spPr>
      </p:pic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FC2CF12-E0DB-4A0A-8207-C19B9438A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9433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AirQ Software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7AC8E5-D14D-4AC4-AD13-C87171F03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4577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65CB11C-0C21-4423-9FC4-273FF35DF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981200"/>
            <a:ext cx="2609850" cy="2857500"/>
          </a:xfrm>
          <a:prstGeom xmlns:a="http://schemas.openxmlformats.org/drawingml/2006/main" prst="roundRect">
            <a:avLst>
              <a:gd name="adj" fmla="val 2555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pic>
        <p:nvPicPr>
          <p:cNvPr id="5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157692aa754dfb"/>
          <a:stretch xmlns:a="http://schemas.openxmlformats.org/drawingml/2006/main"/>
        </p:blipFill>
        <p:spPr>
          <a:xfrm xmlns:a="http://schemas.openxmlformats.org/drawingml/2006/main">
            <a:off x="9097466" y="2190750"/>
            <a:ext cx="2207617" cy="1428750"/>
          </a:xfrm>
          <a:prstGeom xmlns:a="http://schemas.openxmlformats.org/drawingml/2006/main" prst="rect">
            <a:avLst/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588182-295B-48F1-91D5-BBF27A6F8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943350"/>
            <a:ext cx="2190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AlarmBox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469BA26-1599-4E94-AFC4-950DDA104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4577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FDF81A3-CB35-44C3-9C76-80C39852F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372100"/>
            <a:ext cx="10477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CC7031-0911-4727-A760-611DC526D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438775"/>
            <a:ext cx="8763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INSTRUMENT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A11EBC0-6E3A-41D4-84E0-94CD67C6C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33550" y="5381625"/>
            <a:ext cx="1409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Topas / Osiris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A853615-BF3E-4387-876B-3EF69DFE8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532447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967D2"/>
                </a:solidFill>
              </a:defRPr>
            </a:pPr>
            <a:r>
              <a:rPr sz="1350" b="1">
                <a:solidFill>
                  <a:srgbClr val="1967D2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2562D8B-F951-40DE-B145-DC4FCDAC1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5372100"/>
            <a:ext cx="10477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24ABC9-F868-464B-A9A4-32C0478DB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9475" y="5438775"/>
            <a:ext cx="8763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0E428C"/>
                </a:solidFill>
              </a:defRPr>
            </a:pPr>
            <a:r>
              <a:rPr sz="675" b="1">
                <a:solidFill>
                  <a:srgbClr val="0E428C"/>
                </a:solidFill>
              </a:rPr>
              <a:t>CONNECTION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9FEFD67-5BDF-4077-B9C1-73BD7240C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381625"/>
            <a:ext cx="1409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Web Server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DF9F6D7-ED91-493C-8621-E07AD6F64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532447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967D2"/>
                </a:solidFill>
              </a:defRPr>
            </a:pPr>
            <a:r>
              <a:rPr sz="1350" b="1">
                <a:solidFill>
                  <a:srgbClr val="1967D2"/>
                </a:solidFill>
              </a:rPr>
              <a:t>→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591BE85-6174-41C5-A235-66FDAC173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372100"/>
            <a:ext cx="10477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69EBA26-721F-4885-B0AF-C6A261C2E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5438775"/>
            <a:ext cx="8763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0E428C"/>
                </a:solidFill>
              </a:defRPr>
            </a:pPr>
            <a:r>
              <a:rPr sz="675" b="1">
                <a:solidFill>
                  <a:srgbClr val="0E428C"/>
                </a:solidFill>
              </a:rPr>
              <a:t>INTERFACE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BAFDF84-E11F-4984-B60F-4BD2B3235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5381625"/>
            <a:ext cx="1409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AirQWeb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99F949E-E833-4835-866A-60D43874B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5324475"/>
            <a:ext cx="266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967D2"/>
                </a:solidFill>
              </a:defRPr>
            </a:pPr>
            <a:r>
              <a:rPr sz="1350" b="1">
                <a:solidFill>
                  <a:srgbClr val="1967D2"/>
                </a:solidFill>
              </a:rPr>
              <a:t>→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FC7EB9E-7BC8-4721-9A0D-E31BBE42F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5372100"/>
            <a:ext cx="10477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4D85907-2FED-4C94-9C2A-899AEDDC1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82075" y="5438775"/>
            <a:ext cx="8763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0E428C"/>
                </a:solidFill>
              </a:defRPr>
            </a:pPr>
            <a:r>
              <a:rPr sz="675" b="1">
                <a:solidFill>
                  <a:srgbClr val="0E428C"/>
                </a:solidFill>
              </a:rPr>
              <a:t>OUTCOME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9AA3B66-0EAF-4B80-BF05-67E659A37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5381625"/>
            <a:ext cx="1409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Monitor / report</a:t>
            </a:r>
          </a:p>
        </p:txBody>
      </p:sp>
    </p:spTree>
    <p:extLst>
      <p:ext uri="{BB962C8B-B14F-4D97-AF65-F5344CB8AC3E}">
        <p14:creationId xmlns:p14="http://schemas.microsoft.com/office/powerpoint/2010/main" val="164132821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4F4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34D9791-947D-4B5E-8F23-467A89F6C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PRODUCT CATALOGUE · BRAKE TESTING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84E488-2895-4778-A5F0-F840DF59F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18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FF0A9B-034D-4E63-8A6E-9937F9D9E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A3B3559-6E61-4FCD-9416-2EDB59391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763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9 PRODUCTS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6F3534E-EFAD-4460-9753-207000D01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8953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41414"/>
                </a:solidFill>
              </a:defRPr>
            </a:pPr>
            <a:r>
              <a:rPr sz="3000" b="1">
                <a:solidFill>
                  <a:srgbClr val="141414"/>
                </a:solidFill>
              </a:rPr>
              <a:t>Test, record and report with confidence.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A4C728-9AAB-4CD1-8730-87AB439F4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8859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4F3098C-E27D-46C9-9FF8-E27F97636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9716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5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2f57d13bee49c5"/>
          <a:stretch xmlns:a="http://schemas.openxmlformats.org/drawingml/2006/main"/>
        </p:blipFill>
        <p:spPr>
          <a:xfrm xmlns:a="http://schemas.openxmlformats.org/drawingml/2006/main">
            <a:off x="704850" y="2210538"/>
            <a:ext cx="1085850" cy="817674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1F7CC5-EC14-4A76-902B-F1AB52DBD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2193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WinSim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BC85E2-0993-482D-9D25-1C3C73997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9146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E64BA8-9A30-4430-9976-DC39FE96A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8859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F3BA7CC-FA74-40B3-AE4D-6C50B67B4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19716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d242226f644764"/>
          <a:stretch xmlns:a="http://schemas.openxmlformats.org/drawingml/2006/main"/>
        </p:blipFill>
        <p:spPr>
          <a:xfrm xmlns:a="http://schemas.openxmlformats.org/drawingml/2006/main">
            <a:off x="4438650" y="20764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E968B8-18F7-42E9-BCD4-1E6C2E550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2193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Simret F2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4AC660-A960-4982-9444-CF86E4CD7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29146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B1A01E-1222-4129-948E-83615C99F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18859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0A5116-5DFC-4993-9E56-FC416C279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19716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6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a9c75dbbdb4ae1"/>
          <a:stretch xmlns:a="http://schemas.openxmlformats.org/drawingml/2006/main"/>
        </p:blipFill>
        <p:spPr>
          <a:xfrm xmlns:a="http://schemas.openxmlformats.org/drawingml/2006/main">
            <a:off x="8172450" y="20764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8B7909-1526-43A5-ADCA-4001C4737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2193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Simret 4000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FBA57D-B6EE-4FC1-B698-514973135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9146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6C3FCC1-6406-444D-97DF-9339144DD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861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1CF1D7E-2DE3-4606-B624-31861573F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35718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7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3314332e714b1b"/>
          <a:stretch xmlns:a="http://schemas.openxmlformats.org/drawingml/2006/main"/>
        </p:blipFill>
        <p:spPr>
          <a:xfrm xmlns:a="http://schemas.openxmlformats.org/drawingml/2006/main">
            <a:off x="704850" y="3646658"/>
            <a:ext cx="1085850" cy="1145833"/>
          </a:xfrm>
          <a:prstGeom xmlns:a="http://schemas.openxmlformats.org/drawingml/2006/main" prst="rect">
            <a:avLst/>
          </a:prstGeom>
        </p:spPr>
      </p:pic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199F918-EE0D-43E1-B396-70070080D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8195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Agricultural BrakeSafe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5F1857E-4336-4717-AAA8-7F9F056BA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5148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0578CB7-B3BA-4C2D-AB43-EDB6A476F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4861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63FCC8A-FB3B-4AFF-B75C-D8B6024BF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35718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7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d188a12f834c0e"/>
          <a:stretch xmlns:a="http://schemas.openxmlformats.org/drawingml/2006/main"/>
        </p:blipFill>
        <p:spPr>
          <a:xfrm xmlns:a="http://schemas.openxmlformats.org/drawingml/2006/main">
            <a:off x="4438650" y="3666518"/>
            <a:ext cx="1085850" cy="1106115"/>
          </a:xfrm>
          <a:prstGeom xmlns:a="http://schemas.openxmlformats.org/drawingml/2006/main" prst="rect">
            <a:avLst/>
          </a:prstGeom>
        </p:spPr>
      </p:pic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C17CE95-F8EB-4380-BFEA-6B17E58F1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38195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BrakeSafe Classic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E37D2AF-67C3-4F9D-B92C-A8503F878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45148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BEC8408-B031-4888-A71A-F4FEA2DDC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4861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4A7D4D4-4F8C-4068-90AD-183E2FCE4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35718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00db0bb20d44f82"/>
          <a:stretch xmlns:a="http://schemas.openxmlformats.org/drawingml/2006/main"/>
        </p:blipFill>
        <p:spPr>
          <a:xfrm xmlns:a="http://schemas.openxmlformats.org/drawingml/2006/main">
            <a:off x="8172450" y="36766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7BD39A3-80EF-4980-A36F-353D1FC12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8195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BrakeSafe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24D79B1-6DF7-4794-AEE7-784D8017B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45148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06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10C50EA-B128-4CCC-8269-E7F5DA9BD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863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FC26229-ED78-42A1-95F8-513963F6E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1720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8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af2369ade44785"/>
          <a:stretch xmlns:a="http://schemas.openxmlformats.org/drawingml/2006/main"/>
        </p:blipFill>
        <p:spPr>
          <a:xfrm xmlns:a="http://schemas.openxmlformats.org/drawingml/2006/main">
            <a:off x="704850" y="52768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3F76FE4-38EE-4F35-B899-C54C8B30F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54197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g-meter+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861A5BC-1B88-48AF-8F45-F45BF4716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61150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07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81C68E2-B249-4F6E-BC26-B0E9A7455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0863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6E371DE-6E88-4F96-BF5C-277FADE4A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51720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9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ab38f9f12d42e5"/>
          <a:stretch xmlns:a="http://schemas.openxmlformats.org/drawingml/2006/main"/>
        </p:blipFill>
        <p:spPr>
          <a:xfrm xmlns:a="http://schemas.openxmlformats.org/drawingml/2006/main">
            <a:off x="4438650" y="5335082"/>
            <a:ext cx="1085850" cy="969387"/>
          </a:xfrm>
          <a:prstGeom xmlns:a="http://schemas.openxmlformats.org/drawingml/2006/main" prst="rect">
            <a:avLst/>
          </a:prstGeom>
        </p:spPr>
      </p:pic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B12C18D-6108-43A9-8695-75C5DAD0B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54197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g-meter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37260CD-23FC-4F55-A46B-CED8FD1DC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53100" y="61150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08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410DCDE-47A3-45CC-9A75-9AF23C5DE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086350"/>
            <a:ext cx="3581400" cy="14668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28BAEEA-3425-4DE3-BE06-A81152BC5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05775" y="5172075"/>
            <a:ext cx="1219200" cy="12954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9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8339a32d21466d"/>
          <a:stretch xmlns:a="http://schemas.openxmlformats.org/drawingml/2006/main"/>
        </p:blipFill>
        <p:spPr>
          <a:xfrm xmlns:a="http://schemas.openxmlformats.org/drawingml/2006/main">
            <a:off x="8172450" y="5276850"/>
            <a:ext cx="1085850" cy="1085850"/>
          </a:xfrm>
          <a:prstGeom xmlns:a="http://schemas.openxmlformats.org/drawingml/2006/main" prst="rect">
            <a:avLst/>
          </a:prstGeom>
        </p:spPr>
      </p:pic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A7E2CD2-DAEA-44B1-9288-7D3F60BF1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5419725"/>
            <a:ext cx="195262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Simret 3000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B2D03BF-1F2D-4B43-B6A7-1355C048F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115050"/>
            <a:ext cx="762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14478399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78B9ABB-757A-4F33-A11C-BE52853B9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PRODUCT CATALOGUE · VEHICLE COMPLIANCE + INVESTIGATION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4A0EDA-6AEC-4C6A-B3AF-EEA2B0493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19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3902E2-600C-44FF-99EC-93481E82A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2937F1-31FA-4F35-85DA-0E4C9AFAC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763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2 PRODUCTS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AAC1ABC-CD33-490F-9E71-6309844EB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8096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41414"/>
                </a:solidFill>
              </a:defRPr>
            </a:pPr>
            <a:r>
              <a:rPr sz="3000" b="1">
                <a:solidFill>
                  <a:srgbClr val="141414"/>
                </a:solidFill>
              </a:rPr>
              <a:t>Focused tools for focused decisions.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770A27-8373-4406-A76A-AD5090A1C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76450"/>
            <a:ext cx="2667000" cy="3371850"/>
          </a:xfrm>
          <a:prstGeom xmlns:a="http://schemas.openxmlformats.org/drawingml/2006/main" prst="roundRect">
            <a:avLst>
              <a:gd name="adj" fmla="val 2500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569096caec4470"/>
          <a:stretch xmlns:a="http://schemas.openxmlformats.org/drawingml/2006/main"/>
        </p:blipFill>
        <p:spPr>
          <a:xfrm xmlns:a="http://schemas.openxmlformats.org/drawingml/2006/main">
            <a:off x="876300" y="2305050"/>
            <a:ext cx="2019300" cy="201930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0B5D2C-DF7B-48E4-AA58-4D3045B71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720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iTINT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DE6AF0-FD4E-467E-8153-CE73A80D0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0101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A6C68"/>
                </a:solidFill>
              </a:defRPr>
            </a:pPr>
            <a:r>
              <a:rPr sz="1050" b="0">
                <a:solidFill>
                  <a:srgbClr val="6A6C68"/>
                </a:solidFill>
              </a:rPr>
              <a:t>Vehicle-window tint testing.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C1DD1C-122B-4744-9CC2-71F49F040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076450"/>
            <a:ext cx="2667000" cy="3371850"/>
          </a:xfrm>
          <a:prstGeom xmlns:a="http://schemas.openxmlformats.org/drawingml/2006/main" prst="roundRect">
            <a:avLst>
              <a:gd name="adj" fmla="val 2500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12866b2fdb4397"/>
          <a:stretch xmlns:a="http://schemas.openxmlformats.org/drawingml/2006/main"/>
        </p:blipFill>
        <p:spPr>
          <a:xfrm xmlns:a="http://schemas.openxmlformats.org/drawingml/2006/main">
            <a:off x="3818057" y="2305050"/>
            <a:ext cx="1850787" cy="20193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626273-3443-49CC-A5B0-429C267B4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572000"/>
            <a:ext cx="2286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SkidMan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6EDE275-E595-485D-8654-BD0A9DCE9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5010150"/>
            <a:ext cx="22860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6A6C68"/>
                </a:solidFill>
              </a:defRPr>
            </a:pPr>
            <a:r>
              <a:rPr sz="1050" b="0">
                <a:solidFill>
                  <a:srgbClr val="6A6C68"/>
                </a:solidFill>
              </a:rPr>
              <a:t>Brake and skid testing, accident investigation and vehicle-safety inspection.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9F0A8BF-0A36-4BE4-8DCF-DBA96A98E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2076450"/>
            <a:ext cx="4991100" cy="3371850"/>
          </a:xfrm>
          <a:prstGeom xmlns:a="http://schemas.openxmlformats.org/drawingml/2006/main" prst="roundRect">
            <a:avLst>
              <a:gd name="adj" fmla="val 19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3F7EBD-95C4-4760-9915-96B1C5348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32410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PRODUCT STORY PATTERN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37CC17F-32BF-4F2A-B574-B9F2A697A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838450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92223CB-8A1B-4F96-8306-C78B83901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78130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What it is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71C42C-4A67-42F3-B04E-3F7D95320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143250"/>
            <a:ext cx="441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210518-3F43-446E-87C2-F113D7EB1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30517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1047CF9-DB1E-4B9E-B968-E273BBC68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24802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Where it works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476D9AA-DADB-42CC-A722-720B016F1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09975"/>
            <a:ext cx="441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BE7DC9-CD4D-4A74-918B-98D353CB9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771900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792D365-92CE-43B5-B8BC-BD5D824DF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71475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What it connects to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53D5742-C8AF-4BD9-B0B7-E3696D681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076700"/>
            <a:ext cx="441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DE8FA87-47A7-4DD1-BB5B-D5038D49C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38625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A26ADA-E8F5-4463-BBAB-DC4350CD4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181475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141414"/>
                </a:solidFill>
              </a:defRPr>
            </a:pPr>
            <a:r>
              <a:rPr sz="1200" b="0">
                <a:solidFill>
                  <a:srgbClr val="141414"/>
                </a:solidFill>
              </a:rPr>
              <a:t>The evidence that matters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C54421-9B3C-45AA-A498-F387FF865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543425"/>
            <a:ext cx="441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A3A72AD-826D-4DDE-A5E4-E82E60D5B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705350"/>
            <a:ext cx="3429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A33DD1F-F361-4AF1-B074-486076891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464820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One clear next step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A768D45-13A7-4AD3-A13B-4437477B0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43600"/>
            <a:ext cx="742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The same sequence works across every product family.</a:t>
            </a:r>
          </a:p>
        </p:txBody>
      </p:sp>
    </p:spTree>
    <p:extLst>
      <p:ext uri="{BB962C8B-B14F-4D97-AF65-F5344CB8AC3E}">
        <p14:creationId xmlns:p14="http://schemas.microsoft.com/office/powerpoint/2010/main" val="83775287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6B2D752-D55B-4D4B-B7C8-42192BC49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THE OPPORTUNITY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C5B890-D572-4902-9763-6861B86CC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02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61EF09-A3D5-4CA0-9DA8-8AB9D5EE2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DDB521-A6FA-4046-8A66-29490CA69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WHY NOW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FD2114-5A8E-42CE-95C1-3816C7A11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8858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1414"/>
                </a:solidFill>
              </a:defRPr>
            </a:pPr>
            <a:r>
              <a:rPr sz="3600" b="1">
                <a:solidFill>
                  <a:srgbClr val="141414"/>
                </a:solidFill>
              </a:rPr>
              <a:t>A specialist range deserves a clearer story.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340851-5B8B-4561-B4BE-6190A1180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90750"/>
            <a:ext cx="7524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262626"/>
                </a:solidFill>
              </a:defRPr>
            </a:pPr>
            <a:r>
              <a:rPr sz="1425" b="0">
                <a:solidFill>
                  <a:srgbClr val="262626"/>
                </a:solidFill>
              </a:rPr>
              <a:t>TurnKey already has strong recognition, distinctive yellow and a broad portfolio. The opportunity is to make that expertise easier to navigate and more consistent at every point of contact.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DF3DB85-7D5B-4958-9D8B-699A35B49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24250"/>
            <a:ext cx="3581400" cy="2247900"/>
          </a:xfrm>
          <a:prstGeom xmlns:a="http://schemas.openxmlformats.org/drawingml/2006/main" prst="roundRect">
            <a:avLst>
              <a:gd name="adj" fmla="val 3390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568A46-2CF5-49C7-83F4-AEB60D6AD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528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E796E28-5CE1-4542-9D50-8C54AACBE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362450"/>
            <a:ext cx="30289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Protect what is recognised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70EFC25-BFC3-42CA-B89E-41405C834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48250"/>
            <a:ext cx="2990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A6C68"/>
                </a:solidFill>
              </a:defRPr>
            </a:pPr>
            <a:r>
              <a:rPr sz="1200" b="0">
                <a:solidFill>
                  <a:srgbClr val="6A6C68"/>
                </a:solidFill>
              </a:rPr>
              <a:t>The logo and core colour remain familiar.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0715F6-5BE0-4F46-907D-709166C37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3524250"/>
            <a:ext cx="3581400" cy="2247900"/>
          </a:xfrm>
          <a:prstGeom xmlns:a="http://schemas.openxmlformats.org/drawingml/2006/main" prst="roundRect">
            <a:avLst>
              <a:gd name="adj" fmla="val 3390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76FB6A-D579-459C-8762-B76D27360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7528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1967D2"/>
                </a:solidFill>
              </a:defRPr>
            </a:pPr>
            <a:r>
              <a:rPr sz="750" b="1">
                <a:solidFill>
                  <a:srgbClr val="1967D2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4E3FBE-BB81-41CC-8323-4CA1EC158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362450"/>
            <a:ext cx="30289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Clarify what is complex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4A3A76-AF18-4EC1-8EE3-EB547A91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5048250"/>
            <a:ext cx="2990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A6C68"/>
                </a:solidFill>
              </a:defRPr>
            </a:pPr>
            <a:r>
              <a:rPr sz="1200" b="0">
                <a:solidFill>
                  <a:srgbClr val="6A6C68"/>
                </a:solidFill>
              </a:rPr>
              <a:t>A broad range becomes four useful product doors.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631D726-4CDE-489E-A0FA-D594F5EE4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524250"/>
            <a:ext cx="3581400" cy="2247900"/>
          </a:xfrm>
          <a:prstGeom xmlns:a="http://schemas.openxmlformats.org/drawingml/2006/main" prst="roundRect">
            <a:avLst>
              <a:gd name="adj" fmla="val 3390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A93985B-8F7C-4BF9-B4C5-1653F2E3F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7528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CF09A99-345E-4563-B1D7-1A2813306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362450"/>
            <a:ext cx="30289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141414"/>
                </a:solidFill>
              </a:defRPr>
            </a:pPr>
            <a:r>
              <a:rPr sz="1725" b="1">
                <a:solidFill>
                  <a:srgbClr val="141414"/>
                </a:solidFill>
              </a:rPr>
              <a:t>Modernise how it works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625B06-1181-4AE6-92FB-D4446A43B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5048250"/>
            <a:ext cx="2990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A6C68"/>
                </a:solidFill>
              </a:defRPr>
            </a:pPr>
            <a:r>
              <a:rPr sz="1200" b="0">
                <a:solidFill>
                  <a:srgbClr val="6A6C68"/>
                </a:solidFill>
              </a:rPr>
              <a:t>A lighter system improves digital, sales and field communication.</a:t>
            </a:r>
          </a:p>
        </p:txBody>
      </p:sp>
    </p:spTree>
    <p:extLst>
      <p:ext uri="{BB962C8B-B14F-4D97-AF65-F5344CB8AC3E}">
        <p14:creationId xmlns:p14="http://schemas.microsoft.com/office/powerpoint/2010/main" val="1837060264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4F4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3BD369F-BAE8-4261-94C0-20A489012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APPLICATION · WEBSITE + DIGITAL EXPERIENCE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021BD7-A6A6-4D87-B987-FAE87FDD60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20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A9CAC5-F5A3-42D2-A13D-04426DFB0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342DC6-959A-4481-822E-0D2C1CB61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763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LEAD WITH THE DECISION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9459895-3372-4012-A130-7A258816A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857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41414"/>
                </a:solidFill>
              </a:defRPr>
            </a:pPr>
            <a:r>
              <a:rPr sz="3000" b="1">
                <a:solidFill>
                  <a:srgbClr val="141414"/>
                </a:solidFill>
              </a:rPr>
              <a:t>A clearer route from condition to product.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97F7A6-C890-4A47-84DA-CC8289934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81200"/>
            <a:ext cx="11087100" cy="3771900"/>
          </a:xfrm>
          <a:prstGeom xmlns:a="http://schemas.openxmlformats.org/drawingml/2006/main" prst="roundRect">
            <a:avLst>
              <a:gd name="adj" fmla="val 202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b362ade72a4362"/>
          <a:stretch xmlns:a="http://schemas.openxmlformats.org/drawingml/2006/main"/>
        </p:blipFill>
        <p:spPr>
          <a:xfrm xmlns:a="http://schemas.openxmlformats.org/drawingml/2006/main">
            <a:off x="927049" y="2171700"/>
            <a:ext cx="1270102" cy="5143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11C7C1-9874-42B9-B2B3-F371D082C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343150"/>
            <a:ext cx="3429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Products     Applications     Service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6DA51F2-7D5F-4A3F-8E0B-36AADA71C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238375"/>
            <a:ext cx="16192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B44BE0F-3D0A-4B02-AB85-C43E3A06F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44075" y="2305050"/>
            <a:ext cx="14478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TALK TO AN EXPERT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26DD98F-2389-4ABC-A6F4-572A289CD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57500"/>
            <a:ext cx="10610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A73745-4FD6-4CFB-9098-5514CCF7A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2575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AIR / PARTICULATE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099A0B-C9DF-46CF-AE2D-C2C1F2FD6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619500"/>
            <a:ext cx="4953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41414"/>
                </a:solidFill>
              </a:defRPr>
            </a:pPr>
            <a:r>
              <a:rPr sz="2850" b="1">
                <a:solidFill>
                  <a:srgbClr val="141414"/>
                </a:solidFill>
              </a:rPr>
              <a:t>See particulate</a:t>
            </a:r>
          </a:p>
          <a:p xmlns:a="http://schemas.openxmlformats.org/drawingml/2006/main">
            <a:pPr>
              <a:defRPr sz="2850" b="1">
                <a:solidFill>
                  <a:srgbClr val="141414"/>
                </a:solidFill>
              </a:defRPr>
            </a:pPr>
            <a:r>
              <a:rPr sz="2850" b="1">
                <a:solidFill>
                  <a:srgbClr val="141414"/>
                </a:solidFill>
              </a:rPr>
              <a:t>conditions as they change.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233D8A9-796B-4D77-B7A4-E29E7EB89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857750"/>
            <a:ext cx="428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A6C68"/>
                </a:solidFill>
              </a:defRPr>
            </a:pPr>
            <a:r>
              <a:rPr sz="1200" b="0">
                <a:solidFill>
                  <a:srgbClr val="6A6C68"/>
                </a:solidFill>
              </a:rPr>
              <a:t>Find the right instrument for personal, portable or installed monitoring.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4BCA22-1032-4E19-BE87-987D8A711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353050"/>
            <a:ext cx="16192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BD7133-8057-4CE3-AB5C-33F27E166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" y="5419725"/>
            <a:ext cx="14478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EXPLORE THE RANGE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d2b5d2493f4b7d"/>
          <a:srcRect xmlns:a="http://schemas.openxmlformats.org/drawingml/2006/main" l="0" t="4885" r="0" b="488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15100" y="3028950"/>
            <a:ext cx="4876800" cy="2476500"/>
          </a:xfrm>
          <a:prstGeom xmlns:a="http://schemas.openxmlformats.org/drawingml/2006/main" prst="rect">
            <a:avLst/>
          </a:prstGeom>
        </p:spPr>
      </p:pic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2F20DD-529A-4A6D-8E19-28B9891B0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76950"/>
            <a:ext cx="9334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The system makes product choice feel approachable without reducing technical depth.</a:t>
            </a:r>
          </a:p>
        </p:txBody>
      </p:sp>
    </p:spTree>
    <p:extLst>
      <p:ext uri="{BB962C8B-B14F-4D97-AF65-F5344CB8AC3E}">
        <p14:creationId xmlns:p14="http://schemas.microsoft.com/office/powerpoint/2010/main" val="1585701717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3E93484-C8FE-4B91-8344-2620D678A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APPLICATION · CONNECTED TO EVERY TOUCHPOINT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6D394E4-2E5F-4FBC-AFA5-6BB568277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21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76A1D5-72A5-4747-962A-1CB7BA141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1EB810-EB46-47B4-B65A-ADE6CCA77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763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ONE SYSTEM, MANY FORMATS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D09584-4FE9-4EC3-8D40-9AB9E6047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00150"/>
            <a:ext cx="88582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000" b="1">
                <a:solidFill>
                  <a:srgbClr val="141414"/>
                </a:solidFill>
              </a:defRPr>
            </a:pPr>
            <a:r>
              <a:rPr sz="3000" b="1">
                <a:solidFill>
                  <a:srgbClr val="141414"/>
                </a:solidFill>
              </a:rPr>
              <a:t>Consistent wherever TurnKey is experienced.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CA34BF-E41D-4683-85BF-5C66959B1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152650"/>
            <a:ext cx="3581400" cy="333375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4FEEE4-AB88-4C9A-B704-2D362A847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193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DATA + SOFTWARE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C0544C-FC4A-44A2-BBF9-4FE9AB615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90850"/>
            <a:ext cx="2952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1414"/>
                </a:solidFill>
              </a:defRPr>
            </a:pPr>
            <a:r>
              <a:rPr sz="2100" b="1">
                <a:solidFill>
                  <a:srgbClr val="141414"/>
                </a:solidFill>
              </a:rPr>
              <a:t>Data available.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A55168-C7BA-4756-B6B7-76A2A15B7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76700"/>
            <a:ext cx="2933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262626"/>
                </a:solidFill>
              </a:defRPr>
            </a:pPr>
            <a:r>
              <a:rPr sz="1125" b="0">
                <a:solidFill>
                  <a:srgbClr val="262626"/>
                </a:solidFill>
              </a:rPr>
              <a:t>Blue identifies connection, selected states and reporting.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05DA9F-E2D0-4014-9ECD-7CC3A59A3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72050"/>
            <a:ext cx="15430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908CCC-5D19-4BED-90D2-B0663DADF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038725"/>
            <a:ext cx="13716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0E428C"/>
                </a:solidFill>
              </a:defRPr>
            </a:pPr>
            <a:r>
              <a:rPr sz="675" b="1">
                <a:solidFill>
                  <a:srgbClr val="0E428C"/>
                </a:solidFill>
              </a:rPr>
              <a:t>CONNECTED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14EF37A-35A3-4F21-9822-2FCDA9CF7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152650"/>
            <a:ext cx="3581400" cy="333375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BF5449-96A8-44D4-95AF-26F78FD5E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4193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DOCUMENTS + SALES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D0C5E08-4937-4B0E-AF24-AF217D362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990850"/>
            <a:ext cx="2952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1414"/>
                </a:solidFill>
              </a:defRPr>
            </a:pPr>
            <a:r>
              <a:rPr sz="2100" b="1">
                <a:solidFill>
                  <a:srgbClr val="141414"/>
                </a:solidFill>
              </a:rPr>
              <a:t>Make site conditions measurable.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B769215-EFAC-4B43-B817-6FCB5EBDB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076700"/>
            <a:ext cx="2933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262626"/>
                </a:solidFill>
              </a:defRPr>
            </a:pPr>
            <a:r>
              <a:rPr sz="1125" b="0">
                <a:solidFill>
                  <a:srgbClr val="262626"/>
                </a:solidFill>
              </a:rPr>
              <a:t>One operational message, relevant evidence and clear navigation.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5F2742E-F923-4373-BD32-F7ED2E473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972050"/>
            <a:ext cx="15430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69C09D-BBB5-4F1E-91A6-F1233FF15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00575" y="5038725"/>
            <a:ext cx="13716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PRODUCT OVERVIEW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563879-62C7-48AB-8A3D-6FFB74389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152650"/>
            <a:ext cx="3581400" cy="3333750"/>
          </a:xfrm>
          <a:prstGeom xmlns:a="http://schemas.openxmlformats.org/drawingml/2006/main" prst="roundRect">
            <a:avLst>
              <a:gd name="adj" fmla="val 2286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E80BA2B-BEE5-411F-B24C-201D2BD93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4193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SOCIAL + CAMPAIGN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CBA9F3-FAE3-4459-A79A-A1AD1B298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990850"/>
            <a:ext cx="2952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141414"/>
                </a:solidFill>
              </a:defRPr>
            </a:pPr>
            <a:r>
              <a:rPr sz="2100" b="1">
                <a:solidFill>
                  <a:srgbClr val="141414"/>
                </a:solidFill>
              </a:rPr>
              <a:t>From reading to response.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D131C22-28B3-461F-8840-1A068FA1D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076700"/>
            <a:ext cx="29337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262626"/>
                </a:solidFill>
              </a:defRPr>
            </a:pPr>
            <a:r>
              <a:rPr sz="1125" b="0">
                <a:solidFill>
                  <a:srgbClr val="262626"/>
                </a:solidFill>
              </a:rPr>
              <a:t>One practical idea, one decisive crop and one signal colour.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750E79F-EDAC-49B8-91F3-8FCF23143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972050"/>
            <a:ext cx="175260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265E57C-8616-4632-A494-5C0B0C31E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038725"/>
            <a:ext cx="15811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MONITOR / ACT / PROVE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BBB26BA-230A-4F64-9B33-A1C1EEC63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43600"/>
            <a:ext cx="9334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The shared hierarchy helps the brand feel established, considered and easy to trust.</a:t>
            </a:r>
          </a:p>
        </p:txBody>
      </p:sp>
    </p:spTree>
    <p:extLst>
      <p:ext uri="{BB962C8B-B14F-4D97-AF65-F5344CB8AC3E}">
        <p14:creationId xmlns:p14="http://schemas.microsoft.com/office/powerpoint/2010/main" val="1514267241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BFB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DAEE46-DE2E-457E-B9A4-0EC8FF997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CB14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4687c1db3e49d3"/>
          <a:stretch xmlns:a="http://schemas.openxmlformats.org/drawingml/2006/main"/>
        </p:blipFill>
        <p:spPr>
          <a:xfrm xmlns:a="http://schemas.openxmlformats.org/drawingml/2006/main">
            <a:off x="590550" y="518670"/>
            <a:ext cx="2095500" cy="848610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EC3607F-F157-4A43-A3D7-62A60AF14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981200"/>
            <a:ext cx="3143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BRAND IDENTITY · 2026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3391C04-6850-4F06-9389-F37BDF14F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00300"/>
            <a:ext cx="79057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141414"/>
                </a:solidFill>
              </a:defRPr>
            </a:pPr>
            <a:r>
              <a:rPr sz="3750" b="1">
                <a:solidFill>
                  <a:srgbClr val="141414"/>
                </a:solidFill>
              </a:rPr>
              <a:t>Modern enough to move forward.</a:t>
            </a:r>
          </a:p>
          <a:p xmlns:a="http://schemas.openxmlformats.org/drawingml/2006/main">
            <a:pPr>
              <a:defRPr sz="3750" b="1">
                <a:solidFill>
                  <a:srgbClr val="141414"/>
                </a:solidFill>
              </a:defRPr>
            </a:pPr>
            <a:r>
              <a:rPr sz="3750" b="1">
                <a:solidFill>
                  <a:srgbClr val="141414"/>
                </a:solidFill>
              </a:rPr>
              <a:t>Familiar enough to trust.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B97B24-8AE6-42FC-8F2F-1202064B9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114800"/>
            <a:ext cx="68580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262626"/>
                </a:solidFill>
              </a:defRPr>
            </a:pPr>
            <a:r>
              <a:rPr sz="1500" b="0">
                <a:solidFill>
                  <a:srgbClr val="262626"/>
                </a:solidFill>
              </a:rPr>
              <a:t>The refreshed system protects the recognition TurnKey already owns while creating greater clarity, consistency and confidence across every customer touchpoint.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1BEAAA-AA63-44CB-A820-68D578D9C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1981200"/>
            <a:ext cx="3314700" cy="3124200"/>
          </a:xfrm>
          <a:prstGeom xmlns:a="http://schemas.openxmlformats.org/drawingml/2006/main" prst="roundRect">
            <a:avLst>
              <a:gd name="adj" fmla="val 2439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D4AD11-E69A-4DEF-8902-10A6AEA4F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2860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INCLUDED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6BE707-652F-4018-8978-F7C9D5F25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781300"/>
            <a:ext cx="28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1967D2"/>
                </a:solidFill>
              </a:defRPr>
            </a:pPr>
            <a:r>
              <a:rPr sz="600" b="1">
                <a:solidFill>
                  <a:srgbClr val="1967D2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82AB65-7559-43C0-AF30-6C383B59F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733675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41414"/>
                </a:solidFill>
              </a:defRPr>
            </a:pPr>
            <a:r>
              <a:rPr sz="1050" b="1">
                <a:solidFill>
                  <a:srgbClr val="141414"/>
                </a:solidFill>
              </a:rPr>
              <a:t>Complete brand hub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51E3A14-FBB4-43EE-869A-17EF3DD44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143250"/>
            <a:ext cx="28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1967D2"/>
                </a:solidFill>
              </a:defRPr>
            </a:pPr>
            <a:r>
              <a:rPr sz="600" b="1">
                <a:solidFill>
                  <a:srgbClr val="1967D2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480558-771A-41AE-B7AB-6F22CCB91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095625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24-product catalogue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30DD501-7513-434B-8B2A-A78DA6CC1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505200"/>
            <a:ext cx="28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1967D2"/>
                </a:solidFill>
              </a:defRPr>
            </a:pPr>
            <a:r>
              <a:rPr sz="600" b="1">
                <a:solidFill>
                  <a:srgbClr val="1967D2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CB41A2F-A0E7-4441-8384-607F8EA42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457575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Logo + colour guidance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B37F5FB-F2CB-47F9-AAF4-239B0AEC4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867150"/>
            <a:ext cx="28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1967D2"/>
                </a:solidFill>
              </a:defRPr>
            </a:pPr>
            <a:r>
              <a:rPr sz="600" b="1">
                <a:solidFill>
                  <a:srgbClr val="1967D2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3F5D27-1793-4B66-A247-CE199F651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3819525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Typography + icon system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6CB8A7-9456-4EC5-954C-69D272506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229100"/>
            <a:ext cx="28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1967D2"/>
                </a:solidFill>
              </a:defRPr>
            </a:pPr>
            <a:r>
              <a:rPr sz="600" b="1">
                <a:solidFill>
                  <a:srgbClr val="1967D2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266344-D4A9-4E19-B02C-C8C66BAA0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181475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Photography + tone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5F1845-A821-44D8-8BA4-8B1277EEA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4591050"/>
            <a:ext cx="285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1967D2"/>
                </a:solidFill>
              </a:defRPr>
            </a:pPr>
            <a:r>
              <a:rPr sz="600" b="1">
                <a:solidFill>
                  <a:srgbClr val="1967D2"/>
                </a:solidFill>
              </a:rPr>
              <a:t>06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91EC35E-9712-42D0-AC2F-972B41B48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4543425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1414"/>
                </a:solidFill>
              </a:defRPr>
            </a:pPr>
            <a:r>
              <a:rPr sz="1050" b="0">
                <a:solidFill>
                  <a:srgbClr val="141414"/>
                </a:solidFill>
              </a:rPr>
              <a:t>PowerPoint + PDF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317FB2-803E-4FF0-9DD8-B2C4BEBA8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1531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LOCAL &amp; CO  ·  TURNKEY INSTRUMENTS</a:t>
            </a:r>
          </a:p>
        </p:txBody>
      </p:sp>
    </p:spTree>
    <p:extLst>
      <p:ext uri="{BB962C8B-B14F-4D97-AF65-F5344CB8AC3E}">
        <p14:creationId xmlns:p14="http://schemas.microsoft.com/office/powerpoint/2010/main" val="118747302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4F4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E098B5-1142-448A-93A6-F9CEC7CF3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BRAND IDEA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0EB3E2-24B3-44D3-8D43-FD3050895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03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55F235-09E8-4659-9BBE-30F5AF9CE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51C01D-AE71-45D3-A064-35A27F4A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0287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THE ORGANISING THOUGHT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6795D6-B437-4A61-82E8-2020D72C8A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28750"/>
            <a:ext cx="6858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141414"/>
                </a:solidFill>
              </a:defRPr>
            </a:pPr>
            <a:r>
              <a:rPr sz="4350" b="1">
                <a:solidFill>
                  <a:srgbClr val="141414"/>
                </a:solidFill>
              </a:rPr>
              <a:t>Make the invisible</a:t>
            </a:r>
          </a:p>
          <a:p xmlns:a="http://schemas.openxmlformats.org/drawingml/2006/main">
            <a:pPr>
              <a:defRPr sz="4350" b="1">
                <a:solidFill>
                  <a:srgbClr val="141414"/>
                </a:solidFill>
              </a:defRPr>
            </a:pPr>
            <a:r>
              <a:rPr sz="4350" b="1">
                <a:solidFill>
                  <a:srgbClr val="141414"/>
                </a:solidFill>
              </a:rPr>
              <a:t>actionable.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E34CB1-09CA-4323-883A-920F93A5D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24200"/>
            <a:ext cx="6191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262626"/>
                </a:solidFill>
              </a:defRPr>
            </a:pPr>
            <a:r>
              <a:rPr sz="1500" b="0">
                <a:solidFill>
                  <a:srgbClr val="262626"/>
                </a:solidFill>
              </a:rPr>
              <a:t>TurnKey instruments reveal conditions that cannot always be seen. The identity follows the same logic: it makes information clear, evidence useful and the next action obvious.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5D2821-B1D6-4646-8DCA-B80C216B5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991100"/>
            <a:ext cx="2609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F71DB1-FB3E-4B91-9450-7E97BD225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816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F24509-A74E-4047-A93A-708B8ED15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5435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Condition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13901B-4C90-4D9D-9C81-221ABCEFA0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57525" y="53721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967D2"/>
                </a:solidFill>
              </a:defRPr>
            </a:pPr>
            <a:r>
              <a:rPr sz="1800" b="1">
                <a:solidFill>
                  <a:srgbClr val="1967D2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C79751-1F60-4750-A7DB-649F5C15E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991100"/>
            <a:ext cx="2609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B08155-A5A8-4818-8D2B-F88614A00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51816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9B1A60A-B312-4A6D-A033-E18A9080A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55435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Measurement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BFF285-2CE1-4E39-A436-C269A609B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38825" y="53721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967D2"/>
                </a:solidFill>
              </a:defRPr>
            </a:pPr>
            <a:r>
              <a:rPr sz="1800" b="1">
                <a:solidFill>
                  <a:srgbClr val="1967D2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C475A8-30E5-47E4-9D03-541944B6D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991100"/>
            <a:ext cx="2609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3260726-DE15-4872-B13E-FBA453D73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1816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8260345-7195-4C86-935E-E25849BE9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5435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Insight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E547D4-57D0-4C91-8848-A1F0D845C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0125" y="53721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967D2"/>
                </a:solidFill>
              </a:defRPr>
            </a:pPr>
            <a:r>
              <a:rPr sz="1800" b="1">
                <a:solidFill>
                  <a:srgbClr val="1967D2"/>
                </a:solidFill>
              </a:rPr>
              <a:t>→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3DFD047-B1BE-4D8C-AA70-01BBCFA4F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991100"/>
            <a:ext cx="2609850" cy="1066800"/>
          </a:xfrm>
          <a:prstGeom xmlns:a="http://schemas.openxmlformats.org/drawingml/2006/main" prst="roundRect">
            <a:avLst>
              <a:gd name="adj" fmla="val 7143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F4D22D-9818-4271-AE83-CD48DCC75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5181600"/>
            <a:ext cx="3810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51C9793-8BB1-46FA-95DA-E0D3F0735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55435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Action</a:t>
            </a:r>
          </a:p>
        </p:txBody>
      </p:sp>
    </p:spTree>
    <p:extLst>
      <p:ext uri="{BB962C8B-B14F-4D97-AF65-F5344CB8AC3E}">
        <p14:creationId xmlns:p14="http://schemas.microsoft.com/office/powerpoint/2010/main" val="78808502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1F61938-03CE-474E-9949-BC1B42DB9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DESIGN RESPONSE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884FC0-CD36-4726-95AC-FD4EBD5F2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04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0DF0A5-C07D-4A8E-B9D5-3853F1FB8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6D413F-D96C-40E5-9CC1-DA364E010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WHY THIS WORKS FOR TURNKEY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45F5A4-5E01-44B0-B368-2468F5B01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8858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Evolution without losing recognition.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CBEB903-58A1-48B8-9774-99767D0EA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33650"/>
            <a:ext cx="2609850" cy="3200400"/>
          </a:xfrm>
          <a:prstGeom xmlns:a="http://schemas.openxmlformats.org/drawingml/2006/main" prst="roundRect">
            <a:avLst>
              <a:gd name="adj" fmla="val 25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5B86E1-46E3-4224-BFD2-3A4B5445F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533650"/>
            <a:ext cx="2609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CB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4269B1-67EE-4927-86CE-C506AD703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765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27946B-5D82-4E20-876A-13CB9ED99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62350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The logo stays familiar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6E1B042-4FBC-4F5E-9491-E90CAB43A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57700"/>
            <a:ext cx="21431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6A6C68"/>
                </a:solidFill>
              </a:defRPr>
            </a:pPr>
            <a:r>
              <a:rPr sz="1125" b="0">
                <a:solidFill>
                  <a:srgbClr val="6A6C68"/>
                </a:solidFill>
              </a:rPr>
              <a:t>Modernisation comes from space, scale and structure around the mark.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6612CB-FA0F-4B3E-AF4F-84702485D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533650"/>
            <a:ext cx="2609850" cy="3200400"/>
          </a:xfrm>
          <a:prstGeom xmlns:a="http://schemas.openxmlformats.org/drawingml/2006/main" prst="roundRect">
            <a:avLst>
              <a:gd name="adj" fmla="val 25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B1F571-213F-48B1-AEA1-99148212B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533650"/>
            <a:ext cx="2609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CB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6D08F0-ADC8-41A6-9134-5FA3ACF5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8765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858EE4-E5F4-4747-AFFE-F7BB414F0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562350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Yellow gains impact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DBCAD7-4A30-4B1B-8C96-9C347B670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57700"/>
            <a:ext cx="21431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6A6C68"/>
                </a:solidFill>
              </a:defRPr>
            </a:pPr>
            <a:r>
              <a:rPr sz="1125" b="0">
                <a:solidFill>
                  <a:srgbClr val="6A6C68"/>
                </a:solidFill>
              </a:rPr>
              <a:t>Using it with intent gives actions and emphasis more energy.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565D07-E057-4D10-8B13-DDC0FC56E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533650"/>
            <a:ext cx="2609850" cy="3200400"/>
          </a:xfrm>
          <a:prstGeom xmlns:a="http://schemas.openxmlformats.org/drawingml/2006/main" prst="roundRect">
            <a:avLst>
              <a:gd name="adj" fmla="val 25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BE939C6-0B41-4F40-ADC9-0D3BEFD9A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533650"/>
            <a:ext cx="2609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CB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226E2F1-6D01-4BA6-8CA0-6A3CB7222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8765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515F02-AF43-4159-806E-E7A50033B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562350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The range becomes clearer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901A09-CED9-4E68-9056-737316C4E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57700"/>
            <a:ext cx="21431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6A6C68"/>
                </a:solidFill>
              </a:defRPr>
            </a:pPr>
            <a:r>
              <a:rPr sz="1125" b="0">
                <a:solidFill>
                  <a:srgbClr val="6A6C68"/>
                </a:solidFill>
              </a:rPr>
              <a:t>Icons and consistent product stories make the portfolio easier to understand.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E021A7D-E907-4243-ABA5-E7419F139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533650"/>
            <a:ext cx="2609850" cy="3200400"/>
          </a:xfrm>
          <a:prstGeom xmlns:a="http://schemas.openxmlformats.org/drawingml/2006/main" prst="roundRect">
            <a:avLst>
              <a:gd name="adj" fmla="val 25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561C5E0-60D5-4CD0-B23B-1F3822595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533650"/>
            <a:ext cx="26098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967D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2230416-F127-419E-A48D-1CA5FB6B0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876550"/>
            <a:ext cx="4191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04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08266EB-F0FE-48D6-B16E-76DB8BEDD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562350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1414"/>
                </a:solidFill>
              </a:defRPr>
            </a:pPr>
            <a:r>
              <a:rPr sz="1650" b="1">
                <a:solidFill>
                  <a:srgbClr val="141414"/>
                </a:solidFill>
              </a:rPr>
              <a:t>Physical and digital connect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4E2B139-045F-41FF-B599-01BFE4B93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457700"/>
            <a:ext cx="21431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6A6C68"/>
                </a:solidFill>
              </a:defRPr>
            </a:pPr>
            <a:r>
              <a:rPr sz="1125" b="0">
                <a:solidFill>
                  <a:srgbClr val="6A6C68"/>
                </a:solidFill>
              </a:rPr>
              <a:t>A restrained blue bridges instruments, data and interaction.</a:t>
            </a:r>
          </a:p>
        </p:txBody>
      </p:sp>
    </p:spTree>
    <p:extLst>
      <p:ext uri="{BB962C8B-B14F-4D97-AF65-F5344CB8AC3E}">
        <p14:creationId xmlns:p14="http://schemas.microsoft.com/office/powerpoint/2010/main" val="207901707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BF9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D15009-0FED-4632-8356-7E0A50A49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FOUNDATIONS · LOGO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6BFF6E2-E578-4DE2-95CC-7CEBBB8BB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05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FA24DA-5233-4D3A-A8C8-9EC91906D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F657ED-5714-471E-8AFC-19D7A4056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3345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RECOGNITION FIRST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883CBFD-C9BD-4269-9EB6-7CAAA9628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95400"/>
            <a:ext cx="8572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The TurnKey logo remains unchanged.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B7294E5-A6FE-4891-8095-A42A64119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95500"/>
            <a:ext cx="7429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A6C68"/>
                </a:solidFill>
              </a:defRPr>
            </a:pPr>
            <a:r>
              <a:rPr sz="1350" b="0">
                <a:solidFill>
                  <a:srgbClr val="6A6C68"/>
                </a:solidFill>
              </a:rPr>
              <a:t>Its distinctive wordmark and yellow signal already carry brand equity. The refreshed identity creates more room, confidence and consistency around it.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C98AEA-C502-42A3-94BC-308451634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19450"/>
            <a:ext cx="11087100" cy="2476500"/>
          </a:xfrm>
          <a:prstGeom xmlns:a="http://schemas.openxmlformats.org/drawingml/2006/main" prst="roundRect">
            <a:avLst>
              <a:gd name="adj" fmla="val 30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5fd9f467334695"/>
          <a:stretch xmlns:a="http://schemas.openxmlformats.org/drawingml/2006/main"/>
        </p:blipFill>
        <p:spPr>
          <a:xfrm xmlns:a="http://schemas.openxmlformats.org/drawingml/2006/main">
            <a:off x="4390771" y="3781425"/>
            <a:ext cx="3410458" cy="1381125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A28AE56-9451-443D-B826-7BF078624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05500"/>
            <a:ext cx="15430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CA3D0C-B317-4E9A-9F7B-F4859307D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5972175"/>
            <a:ext cx="13716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UNCHANGED MASTER</a:t>
            </a:r>
          </a:p>
        </p:txBody>
      </p:sp>
    </p:spTree>
    <p:extLst>
      <p:ext uri="{BB962C8B-B14F-4D97-AF65-F5344CB8AC3E}">
        <p14:creationId xmlns:p14="http://schemas.microsoft.com/office/powerpoint/2010/main" val="72442956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4232442-BD34-4FB6-8F70-7426287D2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FOUNDATIONS · LOGO USE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99A66E-A5E4-402A-B637-09BC005E7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06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47755E-D1E6-4521-B088-360CD585B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E8C129-D364-4423-84FC-9CB2E912E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USE WITH CONFIDENCE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552CB3-1776-44FB-8E43-68D1DCCA8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6858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Give the mark room to lead.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2C7C49-3191-4F96-AEB4-785B35EA8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266950"/>
            <a:ext cx="5410200" cy="2647950"/>
          </a:xfrm>
          <a:prstGeom xmlns:a="http://schemas.openxmlformats.org/drawingml/2006/main" prst="roundRect">
            <a:avLst>
              <a:gd name="adj" fmla="val 2878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4C8378E-F313-4931-80F7-091702070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5143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FFF5BF"/>
          </a:solidFill>
          <a:ln xmlns:a="http://schemas.openxmlformats.org/drawingml/2006/main" w="9525">
            <a:solidFill>
              <a:srgbClr val="ECD46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9CAE36-1816-49D6-A223-5FBE3607A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2543175"/>
            <a:ext cx="3429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41414"/>
                </a:solidFill>
              </a:defRPr>
            </a:pPr>
            <a:r>
              <a:rPr sz="675" b="1">
                <a:solidFill>
                  <a:srgbClr val="141414"/>
                </a:solidFill>
              </a:rPr>
              <a:t>DO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af1b85af6e422d"/>
          <a:stretch xmlns:a="http://schemas.openxmlformats.org/drawingml/2006/main"/>
        </p:blipFill>
        <p:spPr>
          <a:xfrm xmlns:a="http://schemas.openxmlformats.org/drawingml/2006/main">
            <a:off x="1987448" y="3095625"/>
            <a:ext cx="2540203" cy="1028700"/>
          </a:xfrm>
          <a:prstGeom xmlns:a="http://schemas.openxmlformats.org/drawingml/2006/main" prst="rect">
            <a:avLst/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7FB1E1-5E63-4BF8-BB03-42ACF254A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81500"/>
            <a:ext cx="4857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6A6C68"/>
                </a:solidFill>
              </a:defRPr>
            </a:pPr>
            <a:r>
              <a:rPr sz="1125" b="0">
                <a:solidFill>
                  <a:srgbClr val="6A6C68"/>
                </a:solidFill>
              </a:rPr>
              <a:t>Use generous clear space, high contrast and the master artwork.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062146-7B22-4B6D-916F-A0B6A9B95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266950"/>
            <a:ext cx="5410200" cy="2647950"/>
          </a:xfrm>
          <a:prstGeom xmlns:a="http://schemas.openxmlformats.org/drawingml/2006/main" prst="roundRect">
            <a:avLst>
              <a:gd name="adj" fmla="val 2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673436-372C-4EF1-BE00-806FDA334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476500"/>
            <a:ext cx="72390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06C02B-416E-4039-8324-0284924BB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24625" y="2543175"/>
            <a:ext cx="5524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0E428C"/>
                </a:solidFill>
              </a:defRPr>
            </a:pPr>
            <a:r>
              <a:rPr sz="675" b="1">
                <a:solidFill>
                  <a:srgbClr val="0E428C"/>
                </a:solidFill>
              </a:rPr>
              <a:t>DON’T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AAE4BB-C754-49E5-8D57-33FC84C92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124200"/>
            <a:ext cx="47053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262626"/>
                </a:solidFill>
              </a:defRPr>
            </a:pPr>
            <a:r>
              <a:rPr sz="1650" b="0">
                <a:solidFill>
                  <a:srgbClr val="262626"/>
                </a:solidFill>
              </a:rPr>
              <a:t>Do not recolour, stretch, crop, outline or combine the logo with range icons.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AFF4AA-0DE4-40E3-B918-56E6C8F5C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257675"/>
            <a:ext cx="4991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1967D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9B5172-3280-4E1B-ADAF-F45F65037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4292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0029E5-78FE-4C8D-B049-94BD3A6AC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91150"/>
            <a:ext cx="3028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Minimum digital width: 120 px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6ECCFB-FCBB-4866-AB3C-11FC46B32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54292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03B717-8D0E-40CD-B585-AD3EBE641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5391150"/>
            <a:ext cx="3028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Prefer white, Cloud or very pale blue fields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CDB191-C933-45EC-96FE-FEA6CF7F6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5429250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1967D2"/>
                </a:solidFill>
              </a:defRPr>
            </a:pPr>
            <a:r>
              <a:rPr sz="675" b="1">
                <a:solidFill>
                  <a:srgbClr val="1967D2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F70478-B2BF-4703-905C-EBC3CCEA9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391150"/>
            <a:ext cx="3028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262626"/>
                </a:solidFill>
              </a:defRPr>
            </a:pPr>
            <a:r>
              <a:rPr sz="1050" b="0">
                <a:solidFill>
                  <a:srgbClr val="262626"/>
                </a:solidFill>
              </a:rPr>
              <a:t>Treat icons as navigation, not as logo extensions</a:t>
            </a:r>
          </a:p>
        </p:txBody>
      </p:sp>
    </p:spTree>
    <p:extLst>
      <p:ext uri="{BB962C8B-B14F-4D97-AF65-F5344CB8AC3E}">
        <p14:creationId xmlns:p14="http://schemas.microsoft.com/office/powerpoint/2010/main" val="76404325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B641815-48CB-4D10-B7BC-06ABEAAB1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FOUNDATIONS · COLOUR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86676F-F2F5-4016-B256-9C579B83A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07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65422A-C37E-4A90-A580-9B88A47CB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99A93A-09A3-4E4C-A584-3434C4718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A BRIGHTER, MORE USEFUL PALETTE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4DE9674-94D0-4437-BBED-4F7C6B527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9334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Recognition, connection and room to breathe.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C56D166-9DFF-4CF1-A456-C8E55DEC7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95550"/>
            <a:ext cx="2057400" cy="3257550"/>
          </a:xfrm>
          <a:prstGeom xmlns:a="http://schemas.openxmlformats.org/drawingml/2006/main" prst="roundRect">
            <a:avLst>
              <a:gd name="adj" fmla="val 3241"/>
            </a:avLst>
          </a:prstGeom>
          <a:solidFill xmlns:a="http://schemas.openxmlformats.org/drawingml/2006/main">
            <a:srgbClr val="FBCB14"/>
          </a:solidFill>
          <a:ln xmlns:a="http://schemas.openxmlformats.org/drawingml/2006/main" w="9525">
            <a:solidFill>
              <a:srgbClr val="FBCB1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39E383E-E613-4AD4-813E-C0E4094E3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196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Signal Yellow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1984CB-799B-4D01-96E8-2010664AA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768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141414"/>
                </a:solidFill>
              </a:defRPr>
            </a:pPr>
            <a:r>
              <a:rPr sz="750" b="1">
                <a:solidFill>
                  <a:srgbClr val="141414"/>
                </a:solidFill>
              </a:rPr>
              <a:t>#FBCB14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2997013-F678-4179-A7D2-35262B4D9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3149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141414"/>
                </a:solidFill>
              </a:defRPr>
            </a:pPr>
            <a:r>
              <a:rPr sz="600" b="1">
                <a:solidFill>
                  <a:srgbClr val="141414"/>
                </a:solidFill>
              </a:rPr>
              <a:t>ACTION + EMPHASIS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FCBC59A-A63D-4BB8-B7AB-63A5588BB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495550"/>
            <a:ext cx="2057400" cy="3257550"/>
          </a:xfrm>
          <a:prstGeom xmlns:a="http://schemas.openxmlformats.org/drawingml/2006/main" prst="roundRect">
            <a:avLst>
              <a:gd name="adj" fmla="val 3241"/>
            </a:avLst>
          </a:prstGeom>
          <a:solidFill xmlns:a="http://schemas.openxmlformats.org/drawingml/2006/main">
            <a:srgbClr val="1967D2"/>
          </a:solidFill>
          <a:ln xmlns:a="http://schemas.openxmlformats.org/drawingml/2006/main" w="9525">
            <a:solidFill>
              <a:srgbClr val="1967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04779D-14AF-44A2-A655-D787811A8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4196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Signal Blue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F896133-7B93-4A74-8A90-CCA027FB6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48768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#1967D2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E942464-6B36-4397-8DB8-06DAD1312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53149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CONNECTED + DIGITAL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A49FF5B-5A48-4720-93CE-4AFF40F1F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495550"/>
            <a:ext cx="2057400" cy="3257550"/>
          </a:xfrm>
          <a:prstGeom xmlns:a="http://schemas.openxmlformats.org/drawingml/2006/main" prst="roundRect">
            <a:avLst>
              <a:gd name="adj" fmla="val 3241"/>
            </a:avLst>
          </a:prstGeom>
          <a:solidFill xmlns:a="http://schemas.openxmlformats.org/drawingml/2006/main">
            <a:srgbClr val="141414"/>
          </a:solidFill>
          <a:ln xmlns:a="http://schemas.openxmlformats.org/drawingml/2006/main" w="9525">
            <a:solidFill>
              <a:srgbClr val="14141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48B866B-B60F-4423-95DC-9E97432B0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4196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Carbon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0D14065-B3D4-40BD-996A-6BC2FD317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8768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#141414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62F344-BAD3-40C1-B34C-11E402BC3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53149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FFFFFF"/>
                </a:solidFill>
              </a:defRPr>
            </a:pPr>
            <a:r>
              <a:rPr sz="600" b="1">
                <a:solidFill>
                  <a:srgbClr val="FFFFFF"/>
                </a:solidFill>
              </a:rPr>
              <a:t>PRIMARY TYPE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420738-CE27-4B75-972A-D1C2418C9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495550"/>
            <a:ext cx="2057400" cy="3257550"/>
          </a:xfrm>
          <a:prstGeom xmlns:a="http://schemas.openxmlformats.org/drawingml/2006/main" prst="roundRect">
            <a:avLst>
              <a:gd name="adj" fmla="val 3241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F4F4F1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497C91-9D69-4F3C-B26C-CE763F528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4196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Cloud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4E889C4-557E-450A-9B86-AD4C9FED6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48768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141414"/>
                </a:solidFill>
              </a:defRPr>
            </a:pPr>
            <a:r>
              <a:rPr sz="750" b="1">
                <a:solidFill>
                  <a:srgbClr val="141414"/>
                </a:solidFill>
              </a:rPr>
              <a:t>#F4F4F1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3D945F4-3AC3-4250-977C-BB23EEE39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53149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141414"/>
                </a:solidFill>
              </a:defRPr>
            </a:pPr>
            <a:r>
              <a:rPr sz="600" b="1">
                <a:solidFill>
                  <a:srgbClr val="141414"/>
                </a:solidFill>
              </a:rPr>
              <a:t>CALM BACKGROUNDS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17C92BB-6C8E-4DAE-B025-007414A7C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91650" y="2495550"/>
            <a:ext cx="2057400" cy="3257550"/>
          </a:xfrm>
          <a:prstGeom xmlns:a="http://schemas.openxmlformats.org/drawingml/2006/main" prst="roundRect">
            <a:avLst>
              <a:gd name="adj" fmla="val 3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FB72355-B320-477A-B23B-6278D4F3C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4196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141414"/>
                </a:solidFill>
              </a:defRPr>
            </a:pPr>
            <a:r>
              <a:rPr sz="1350" b="1">
                <a:solidFill>
                  <a:srgbClr val="141414"/>
                </a:solidFill>
              </a:rPr>
              <a:t>White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3A22E7B-2276-45AC-A745-CA6D9FF44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487680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141414"/>
                </a:solidFill>
              </a:defRPr>
            </a:pPr>
            <a:r>
              <a:rPr sz="750" b="1">
                <a:solidFill>
                  <a:srgbClr val="141414"/>
                </a:solidFill>
              </a:rPr>
              <a:t>#FFFFFF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080BF43-18D9-46DC-9E50-87121AE43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53149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00" b="1">
                <a:solidFill>
                  <a:srgbClr val="141414"/>
                </a:solidFill>
              </a:defRPr>
            </a:pPr>
            <a:r>
              <a:rPr sz="600" b="1">
                <a:solidFill>
                  <a:srgbClr val="141414"/>
                </a:solidFill>
              </a:rPr>
              <a:t>SPACE + CLARITY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95B5BBD-3292-43AB-9C92-D8D350C6A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019800"/>
            <a:ext cx="9906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Yellow remains the recognisable signal. Blue is added with restraint to clarify connected experiences, not to make the brand feel more technical.</a:t>
            </a:r>
          </a:p>
        </p:txBody>
      </p:sp>
    </p:spTree>
    <p:extLst>
      <p:ext uri="{BB962C8B-B14F-4D97-AF65-F5344CB8AC3E}">
        <p14:creationId xmlns:p14="http://schemas.microsoft.com/office/powerpoint/2010/main" val="226741782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4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935FF48-8423-4A73-B094-5D7E3078F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FOUNDATIONS · COLOUR ROLES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E00662-567C-4653-AD5F-2B6399879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08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00E7A7-7F51-467C-8D77-959D1704B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A9C1DF-2E33-43F8-B2ED-031CE40F8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COLOUR WITH A JOB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11661A-7DE8-4D9D-8DB6-2A3268CF7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7905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Use less colour to create more impact.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26DEAC-8FA8-4A05-890B-B49136E46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400300"/>
            <a:ext cx="742950" cy="6858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BCB14"/>
          </a:solidFill>
          <a:ln xmlns:a="http://schemas.openxmlformats.org/drawingml/2006/main" w="9525">
            <a:solidFill>
              <a:srgbClr val="FBCB14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646B7D-1FB5-46DB-890C-715C748AE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4955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Signal Yellow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BBD480-22CD-4259-9CD6-EF8CBE22B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505075"/>
            <a:ext cx="647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Primary actions, priority markers and physical response.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F3D6F8-FF63-415D-884D-5771146D1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08610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797667A-D6CC-49C4-96D6-2C6D34D8D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95650"/>
            <a:ext cx="742950" cy="6858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1967D2"/>
          </a:solidFill>
          <a:ln xmlns:a="http://schemas.openxmlformats.org/drawingml/2006/main" w="9525">
            <a:solidFill>
              <a:srgbClr val="1967D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B79E30-D47C-4AC7-BAD6-B75691795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3909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Signal Blue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7D81E0-BBE5-4600-9389-7E3C5C502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400425"/>
            <a:ext cx="647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Links, connected states, reporting and digital selection.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8F3A4A-03C5-4A37-989B-6CF8F4C3F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98145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A6D164-928D-4C7F-B991-8DDE4BAC6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91000"/>
            <a:ext cx="742950" cy="6858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141414"/>
          </a:solidFill>
          <a:ln xmlns:a="http://schemas.openxmlformats.org/drawingml/2006/main" w="9525">
            <a:solidFill>
              <a:srgbClr val="14141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AA2BBAF-9759-4AE7-A4F9-B78159CB7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2862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Carbon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45891A1-F54E-4B47-B1C3-42FAC1F0A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295775"/>
            <a:ext cx="647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Headlines, body copy, dividers and primary information.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AE35F53-48AA-4B21-975E-203FB1186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7680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0A43E0D-EBEF-4397-B360-B118CEAA6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086350"/>
            <a:ext cx="742950" cy="6858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3DE38AB-C94C-410B-9DAA-1FF7930E9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18160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141414"/>
                </a:solidFill>
              </a:defRPr>
            </a:pPr>
            <a:r>
              <a:rPr sz="1500" b="1">
                <a:solidFill>
                  <a:srgbClr val="141414"/>
                </a:solidFill>
              </a:rPr>
              <a:t>Cloud + White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69F20C-05ED-4EB6-94C8-1ACB4DC06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5191125"/>
            <a:ext cx="6477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The dominant canvas for a clean, modern and confident brand.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FF6F63-A066-4FB6-9835-784A9F3CD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772150"/>
            <a:ext cx="9620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0397CCB-D444-417B-BE25-B83F59F6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153150"/>
            <a:ext cx="1466850" cy="2667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8F0FE"/>
          </a:solidFill>
          <a:ln xmlns:a="http://schemas.openxmlformats.org/drawingml/2006/main" w="9525">
            <a:solidFill>
              <a:srgbClr val="B9CFF3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661FC50-F3AC-47E9-A65F-C197A27C4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6219825"/>
            <a:ext cx="12954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0E428C"/>
                </a:solidFill>
              </a:defRPr>
            </a:pPr>
            <a:r>
              <a:rPr sz="675" b="1">
                <a:solidFill>
                  <a:srgbClr val="0E428C"/>
                </a:solidFill>
              </a:rPr>
              <a:t>90% LIGHT SPACE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714B2F1-2324-4C45-96AD-9AD47D6A0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6134100"/>
            <a:ext cx="6286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262626"/>
                </a:solidFill>
              </a:defRPr>
            </a:pPr>
            <a:r>
              <a:rPr sz="1125" b="0">
                <a:solidFill>
                  <a:srgbClr val="262626"/>
                </a:solidFill>
              </a:rPr>
              <a:t>The visual impression should stay light, open and product-led.</a:t>
            </a:r>
          </a:p>
        </p:txBody>
      </p:sp>
    </p:spTree>
    <p:extLst>
      <p:ext uri="{BB962C8B-B14F-4D97-AF65-F5344CB8AC3E}">
        <p14:creationId xmlns:p14="http://schemas.microsoft.com/office/powerpoint/2010/main" val="189874576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CACB8FA-7A1A-4455-9EC7-0A79A1F02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6700"/>
            <a:ext cx="495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750" b="1">
                <a:solidFill>
                  <a:srgbClr val="6A6C68"/>
                </a:solidFill>
              </a:defRPr>
            </a:pPr>
            <a:r>
              <a:rPr sz="750" b="1">
                <a:solidFill>
                  <a:srgbClr val="6A6C68"/>
                </a:solidFill>
              </a:rPr>
              <a:t>FOUNDATIONS · TYPOGRAPHY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880F361-2D2A-4AA6-A498-F032A6EFF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72750" y="2667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750" b="0">
                <a:solidFill>
                  <a:srgbClr val="6A6C68"/>
                </a:solidFill>
              </a:defRPr>
            </a:pPr>
            <a:r>
              <a:rPr sz="750" b="0">
                <a:solidFill>
                  <a:srgbClr val="6A6C68"/>
                </a:solidFill>
              </a:rPr>
              <a:t>09 / 22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76965D-50CE-477A-8997-7DF6943C8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71500"/>
            <a:ext cx="110871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A686CD-8284-4CC5-AA09-F0EF277ABB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14400"/>
            <a:ext cx="3810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1967D2"/>
                </a:solidFill>
              </a:defRPr>
            </a:pPr>
            <a:r>
              <a:rPr sz="825" b="1">
                <a:solidFill>
                  <a:srgbClr val="1967D2"/>
                </a:solidFill>
              </a:rPr>
              <a:t>IBM PLEX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33828B-C85C-4E63-BF84-ADFE71DE0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57300"/>
            <a:ext cx="8572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450" b="1">
                <a:solidFill>
                  <a:srgbClr val="141414"/>
                </a:solidFill>
              </a:defRPr>
            </a:pPr>
            <a:r>
              <a:rPr sz="3450" b="1">
                <a:solidFill>
                  <a:srgbClr val="141414"/>
                </a:solidFill>
              </a:rPr>
              <a:t>Technical confidence, human clarity.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785295-FFC2-4387-9823-34413E30E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05050"/>
            <a:ext cx="268605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600" b="1">
                <a:solidFill>
                  <a:srgbClr val="141414"/>
                </a:solidFill>
              </a:defRPr>
            </a:pPr>
            <a:r>
              <a:rPr sz="9600" b="1">
                <a:solidFill>
                  <a:srgbClr val="141414"/>
                </a:solidFill>
              </a:rPr>
              <a:t>Aa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17296E-B52A-4596-AA84-D0F03D599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7670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41414"/>
                </a:solidFill>
              </a:defRPr>
            </a:pPr>
            <a:r>
              <a:rPr sz="1800" b="1">
                <a:solidFill>
                  <a:srgbClr val="141414"/>
                </a:solidFill>
              </a:rPr>
              <a:t>IBM Plex Sans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69A7EF-4F01-4AA6-A044-B61893AD0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552950"/>
            <a:ext cx="314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A6C68"/>
                </a:solidFill>
              </a:defRPr>
            </a:pPr>
            <a:r>
              <a:rPr sz="1200" b="0">
                <a:solidFill>
                  <a:srgbClr val="6A6C68"/>
                </a:solidFill>
              </a:rPr>
              <a:t>Headlines, body copy and interface text. Clear at scale and practical in dense information.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525845-DC51-44C5-A2EE-E9ECB18BC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2543175"/>
            <a:ext cx="1524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300" b="1">
                <a:solidFill>
                  <a:srgbClr val="1967D2"/>
                </a:solidFill>
              </a:defRPr>
            </a:pPr>
            <a:r>
              <a:rPr sz="6300" b="1">
                <a:solidFill>
                  <a:srgbClr val="1967D2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A668F6E-2A62-447F-AB5B-47B787315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076700"/>
            <a:ext cx="2857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141414"/>
                </a:solidFill>
              </a:defRPr>
            </a:pPr>
            <a:r>
              <a:rPr sz="1800" b="1">
                <a:solidFill>
                  <a:srgbClr val="141414"/>
                </a:solidFill>
              </a:rPr>
              <a:t>IBM Plex Mono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FE7D85-979D-4F4C-A5A3-DB0ACFF8A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4552950"/>
            <a:ext cx="31432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A6C68"/>
                </a:solidFill>
              </a:defRPr>
            </a:pPr>
            <a:r>
              <a:rPr sz="1200" b="0">
                <a:solidFill>
                  <a:srgbClr val="6A6C68"/>
                </a:solidFill>
              </a:rPr>
              <a:t>Labels, metadata, measurements and structured navigation. Use sparingly for precision.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332FEC-F0EA-4490-9C23-9437CFEAB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305050"/>
            <a:ext cx="2971800" cy="3181350"/>
          </a:xfrm>
          <a:prstGeom xmlns:a="http://schemas.openxmlformats.org/drawingml/2006/main" prst="roundRect">
            <a:avLst>
              <a:gd name="adj" fmla="val 2244"/>
            </a:avLst>
          </a:prstGeom>
          <a:solidFill xmlns:a="http://schemas.openxmlformats.org/drawingml/2006/main">
            <a:srgbClr val="F4F4F1"/>
          </a:solidFill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3A1B6B-88B4-4885-A758-F1412B16BD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62890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DISPLAY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4632E6-D2E5-474A-8DF7-8A6360BFA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2581275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48–64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34F19A-A452-4F44-B9FE-1244504A3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990850"/>
            <a:ext cx="2495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27F1AE-6497-4D2B-B663-EFC06367D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16230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SECTION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C592F53-A0C1-4DFF-89F9-ADA39427D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3114675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34–46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1018E2-DE2E-434F-A8C8-6EB1C8237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524250"/>
            <a:ext cx="2495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233CFE2-877C-4CF6-8FED-686725DED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369570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SUBHEAD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C05A81-48D1-4E1A-8859-78FA6D75F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3648075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20–26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74E5BAC-2790-4961-BEE6-47AB288F9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057650"/>
            <a:ext cx="2495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74C8B1-4001-4DA6-826E-57CA6C682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22910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BODY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BACC092-4E1F-4667-A153-30F5730EF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4181475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15–19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EDDA0E6-EDD9-4A78-983C-9552E2C85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591050"/>
            <a:ext cx="2495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6D8D3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00AE031-3484-4D42-AE3D-869853F8D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4762500"/>
            <a:ext cx="142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675" b="1">
                <a:solidFill>
                  <a:srgbClr val="6A6C68"/>
                </a:solidFill>
              </a:defRPr>
            </a:pPr>
            <a:r>
              <a:rPr sz="675" b="1">
                <a:solidFill>
                  <a:srgbClr val="6A6C68"/>
                </a:solidFill>
              </a:rPr>
              <a:t>UTILITY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14F236-E9F2-44E8-95FA-680CC9FBD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06100" y="4714875"/>
            <a:ext cx="685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141414"/>
                </a:solidFill>
              </a:defRPr>
            </a:pPr>
            <a:r>
              <a:rPr sz="1200" b="1">
                <a:solidFill>
                  <a:srgbClr val="141414"/>
                </a:solidFill>
              </a:rPr>
              <a:t>9–12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0B28225-A062-4ABE-B453-A876369E4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5905500"/>
            <a:ext cx="809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62626"/>
                </a:solidFill>
              </a:defRPr>
            </a:pPr>
            <a:r>
              <a:rPr sz="1200" b="0">
                <a:solidFill>
                  <a:srgbClr val="262626"/>
                </a:solidFill>
              </a:rPr>
              <a:t>Use sentence case. Keep line lengths comfortable. Let whitespace do part of the work.</a:t>
            </a:r>
          </a:p>
        </p:txBody>
      </p:sp>
    </p:spTree>
    <p:extLst>
      <p:ext uri="{BB962C8B-B14F-4D97-AF65-F5344CB8AC3E}">
        <p14:creationId xmlns:p14="http://schemas.microsoft.com/office/powerpoint/2010/main" val="11958066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2026-08-07T15:48:33.5870000Z</dcterms:created>
  <dcterms:modified xsi:type="dcterms:W3CDTF">2026-08-07T15:48:33.5870000Z</dcterms:modified>
</coreProperties>
</file>